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3" r:id="rId2"/>
    <p:sldId id="281" r:id="rId3"/>
    <p:sldId id="295" r:id="rId4"/>
    <p:sldId id="296" r:id="rId5"/>
    <p:sldId id="303" r:id="rId6"/>
    <p:sldId id="272" r:id="rId7"/>
    <p:sldId id="286" r:id="rId8"/>
    <p:sldId id="290" r:id="rId9"/>
    <p:sldId id="305" r:id="rId10"/>
    <p:sldId id="288" r:id="rId11"/>
    <p:sldId id="302" r:id="rId12"/>
    <p:sldId id="304" r:id="rId13"/>
    <p:sldId id="306" r:id="rId14"/>
    <p:sldId id="297" r:id="rId15"/>
    <p:sldId id="298" r:id="rId16"/>
    <p:sldId id="308" r:id="rId17"/>
    <p:sldId id="299" r:id="rId18"/>
    <p:sldId id="300" r:id="rId19"/>
    <p:sldId id="301" r:id="rId20"/>
    <p:sldId id="291" r:id="rId21"/>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Lucida Grande"/>
        <a:ea typeface="ヒラギノ角ゴ Pro W3"/>
        <a:cs typeface="ヒラギノ角ゴ Pro W3"/>
      </a:defRPr>
    </a:lvl1pPr>
    <a:lvl2pPr marL="457200" algn="l" defTabSz="457200" rtl="0" eaLnBrk="0" fontAlgn="base" hangingPunct="0">
      <a:spcBef>
        <a:spcPct val="0"/>
      </a:spcBef>
      <a:spcAft>
        <a:spcPct val="0"/>
      </a:spcAft>
      <a:defRPr kern="1200">
        <a:solidFill>
          <a:schemeClr val="tx1"/>
        </a:solidFill>
        <a:latin typeface="Lucida Grande"/>
        <a:ea typeface="ヒラギノ角ゴ Pro W3"/>
        <a:cs typeface="ヒラギノ角ゴ Pro W3"/>
      </a:defRPr>
    </a:lvl2pPr>
    <a:lvl3pPr marL="914400" algn="l" defTabSz="457200" rtl="0" eaLnBrk="0" fontAlgn="base" hangingPunct="0">
      <a:spcBef>
        <a:spcPct val="0"/>
      </a:spcBef>
      <a:spcAft>
        <a:spcPct val="0"/>
      </a:spcAft>
      <a:defRPr kern="1200">
        <a:solidFill>
          <a:schemeClr val="tx1"/>
        </a:solidFill>
        <a:latin typeface="Lucida Grande"/>
        <a:ea typeface="ヒラギノ角ゴ Pro W3"/>
        <a:cs typeface="ヒラギノ角ゴ Pro W3"/>
      </a:defRPr>
    </a:lvl3pPr>
    <a:lvl4pPr marL="1371600" algn="l" defTabSz="457200" rtl="0" eaLnBrk="0" fontAlgn="base" hangingPunct="0">
      <a:spcBef>
        <a:spcPct val="0"/>
      </a:spcBef>
      <a:spcAft>
        <a:spcPct val="0"/>
      </a:spcAft>
      <a:defRPr kern="1200">
        <a:solidFill>
          <a:schemeClr val="tx1"/>
        </a:solidFill>
        <a:latin typeface="Lucida Grande"/>
        <a:ea typeface="ヒラギノ角ゴ Pro W3"/>
        <a:cs typeface="ヒラギノ角ゴ Pro W3"/>
      </a:defRPr>
    </a:lvl4pPr>
    <a:lvl5pPr marL="1828800" algn="l" defTabSz="457200" rtl="0" eaLnBrk="0" fontAlgn="base" hangingPunct="0">
      <a:spcBef>
        <a:spcPct val="0"/>
      </a:spcBef>
      <a:spcAft>
        <a:spcPct val="0"/>
      </a:spcAft>
      <a:defRPr kern="1200">
        <a:solidFill>
          <a:schemeClr val="tx1"/>
        </a:solidFill>
        <a:latin typeface="Lucida Grande"/>
        <a:ea typeface="ヒラギノ角ゴ Pro W3"/>
        <a:cs typeface="ヒラギノ角ゴ Pro W3"/>
      </a:defRPr>
    </a:lvl5pPr>
    <a:lvl6pPr marL="2286000" algn="l" defTabSz="914400" rtl="0" eaLnBrk="1" latinLnBrk="0" hangingPunct="1">
      <a:defRPr kern="1200">
        <a:solidFill>
          <a:schemeClr val="tx1"/>
        </a:solidFill>
        <a:latin typeface="Lucida Grande"/>
        <a:ea typeface="ヒラギノ角ゴ Pro W3"/>
        <a:cs typeface="ヒラギノ角ゴ Pro W3"/>
      </a:defRPr>
    </a:lvl6pPr>
    <a:lvl7pPr marL="2743200" algn="l" defTabSz="914400" rtl="0" eaLnBrk="1" latinLnBrk="0" hangingPunct="1">
      <a:defRPr kern="1200">
        <a:solidFill>
          <a:schemeClr val="tx1"/>
        </a:solidFill>
        <a:latin typeface="Lucida Grande"/>
        <a:ea typeface="ヒラギノ角ゴ Pro W3"/>
        <a:cs typeface="ヒラギノ角ゴ Pro W3"/>
      </a:defRPr>
    </a:lvl7pPr>
    <a:lvl8pPr marL="3200400" algn="l" defTabSz="914400" rtl="0" eaLnBrk="1" latinLnBrk="0" hangingPunct="1">
      <a:defRPr kern="1200">
        <a:solidFill>
          <a:schemeClr val="tx1"/>
        </a:solidFill>
        <a:latin typeface="Lucida Grande"/>
        <a:ea typeface="ヒラギノ角ゴ Pro W3"/>
        <a:cs typeface="ヒラギノ角ゴ Pro W3"/>
      </a:defRPr>
    </a:lvl8pPr>
    <a:lvl9pPr marL="3657600" algn="l" defTabSz="914400" rtl="0" eaLnBrk="1" latinLnBrk="0" hangingPunct="1">
      <a:defRPr kern="1200">
        <a:solidFill>
          <a:schemeClr val="tx1"/>
        </a:solidFill>
        <a:latin typeface="Lucida Grande"/>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d Borcherding" initials="TB" lastIdx="1" clrIdx="0">
    <p:extLst>
      <p:ext uri="{19B8F6BF-5375-455C-9EA6-DF929625EA0E}">
        <p15:presenceInfo xmlns:p15="http://schemas.microsoft.com/office/powerpoint/2012/main" userId="S-1-5-21-608266940-723939203-1854276290-1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F0031"/>
    <a:srgbClr val="004176"/>
    <a:srgbClr val="005A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6449" autoAdjust="0"/>
  </p:normalViewPr>
  <p:slideViewPr>
    <p:cSldViewPr snapToGrid="0" snapToObjects="1">
      <p:cViewPr varScale="1">
        <p:scale>
          <a:sx n="80" d="100"/>
          <a:sy n="80" d="100"/>
        </p:scale>
        <p:origin x="1638" y="60"/>
      </p:cViewPr>
      <p:guideLst>
        <p:guide orient="horz" pos="2160"/>
        <p:guide pos="2880"/>
      </p:guideLst>
    </p:cSldViewPr>
  </p:slideViewPr>
  <p:outlineViewPr>
    <p:cViewPr>
      <p:scale>
        <a:sx n="33" d="100"/>
        <a:sy n="33" d="100"/>
      </p:scale>
      <p:origin x="0" y="-174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pitchFamily="34" charset="0"/>
                <a:ea typeface="ヒラギノ角ゴ Pro W3" pitchFamily="-128" charset="-128"/>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itchFamily="34" charset="0"/>
                <a:ea typeface="ヒラギノ角ゴ Pro W3" pitchFamily="-128" charset="-128"/>
                <a:cs typeface="+mn-cs"/>
              </a:defRPr>
            </a:lvl1pPr>
          </a:lstStyle>
          <a:p>
            <a:pPr>
              <a:defRPr/>
            </a:pPr>
            <a:fld id="{8B2F71C5-D97D-4431-8049-19775060543F}" type="datetime1">
              <a:rPr lang="en-US"/>
              <a:pPr>
                <a:defRPr/>
              </a:pPr>
              <a:t>7/22/2015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pitchFamily="34" charset="0"/>
                <a:ea typeface="ヒラギノ角ゴ Pro W3" pitchFamily="-128" charset="-128"/>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ea typeface="ヒラギノ角ゴ Pro W3" pitchFamily="-128" charset="-128"/>
                <a:cs typeface="+mn-cs"/>
              </a:defRPr>
            </a:lvl1pPr>
          </a:lstStyle>
          <a:p>
            <a:pPr>
              <a:defRPr/>
            </a:pPr>
            <a:fld id="{5AA3E0A3-25C3-431B-AD23-E036C3B15D36}" type="slidenum">
              <a:rPr lang="en-US"/>
              <a:pPr>
                <a:defRPr/>
              </a:pPr>
              <a:t>‹#›</a:t>
            </a:fld>
            <a:endParaRPr lang="en-US"/>
          </a:p>
        </p:txBody>
      </p:sp>
    </p:spTree>
    <p:extLst>
      <p:ext uri="{BB962C8B-B14F-4D97-AF65-F5344CB8AC3E}">
        <p14:creationId xmlns:p14="http://schemas.microsoft.com/office/powerpoint/2010/main" val="309786708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pitchFamily="34" charset="0"/>
                <a:ea typeface="ヒラギノ角ゴ Pro W3" pitchFamily="-128" charset="-128"/>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itchFamily="34" charset="0"/>
                <a:ea typeface="ヒラギノ角ゴ Pro W3" pitchFamily="-128" charset="-128"/>
                <a:cs typeface="+mn-cs"/>
              </a:defRPr>
            </a:lvl1pPr>
          </a:lstStyle>
          <a:p>
            <a:pPr>
              <a:defRPr/>
            </a:pPr>
            <a:fld id="{BB232B0C-922D-4956-9A88-938BE7C32CBD}" type="datetime1">
              <a:rPr lang="en-US"/>
              <a:pPr>
                <a:defRPr/>
              </a:pPr>
              <a:t>7/22/2015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pitchFamily="34" charset="0"/>
                <a:ea typeface="ヒラギノ角ゴ Pro W3" pitchFamily="-128" charset="-128"/>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ea typeface="ヒラギノ角ゴ Pro W3" pitchFamily="-128" charset="-128"/>
                <a:cs typeface="+mn-cs"/>
              </a:defRPr>
            </a:lvl1pPr>
          </a:lstStyle>
          <a:p>
            <a:pPr>
              <a:defRPr/>
            </a:pPr>
            <a:fld id="{FE681440-74BF-4A3B-823A-9E0EE1867414}" type="slidenum">
              <a:rPr lang="en-US"/>
              <a:pPr>
                <a:defRPr/>
              </a:pPr>
              <a:t>‹#›</a:t>
            </a:fld>
            <a:endParaRPr lang="en-US"/>
          </a:p>
        </p:txBody>
      </p:sp>
    </p:spTree>
    <p:extLst>
      <p:ext uri="{BB962C8B-B14F-4D97-AF65-F5344CB8AC3E}">
        <p14:creationId xmlns:p14="http://schemas.microsoft.com/office/powerpoint/2010/main" val="4005836024"/>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128" charset="-128"/>
        <a:cs typeface="ヒラギノ角ゴ Pro W3"/>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pitchFamily="-128" charset="-128"/>
        <a:cs typeface="ヒラギノ角ゴ Pro W3"/>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28" charset="-128"/>
        <a:cs typeface="ヒラギノ角ゴ Pro W3"/>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28" charset="-128"/>
        <a:cs typeface="ヒラギノ角ゴ Pro W3"/>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28" charset="-128"/>
        <a:cs typeface="ヒラギノ角ゴ Pro W3"/>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ヒラギノ角ゴ Pro W3"/>
            </a:endParaRPr>
          </a:p>
        </p:txBody>
      </p:sp>
      <p:sp>
        <p:nvSpPr>
          <p:cNvPr id="1536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a:cs typeface="ヒラギノ角ゴ Pro W3"/>
              </a:defRPr>
            </a:lvl1pPr>
            <a:lvl2pPr marL="757066" indent="-291179">
              <a:defRPr>
                <a:solidFill>
                  <a:schemeClr val="tx1"/>
                </a:solidFill>
                <a:latin typeface="Lucida Grande"/>
                <a:ea typeface="ヒラギノ角ゴ Pro W3"/>
                <a:cs typeface="ヒラギノ角ゴ Pro W3"/>
              </a:defRPr>
            </a:lvl2pPr>
            <a:lvl3pPr marL="1164717" indent="-232943">
              <a:defRPr>
                <a:solidFill>
                  <a:schemeClr val="tx1"/>
                </a:solidFill>
                <a:latin typeface="Lucida Grande"/>
                <a:ea typeface="ヒラギノ角ゴ Pro W3"/>
                <a:cs typeface="ヒラギノ角ゴ Pro W3"/>
              </a:defRPr>
            </a:lvl3pPr>
            <a:lvl4pPr marL="1630604" indent="-232943">
              <a:defRPr>
                <a:solidFill>
                  <a:schemeClr val="tx1"/>
                </a:solidFill>
                <a:latin typeface="Lucida Grande"/>
                <a:ea typeface="ヒラギノ角ゴ Pro W3"/>
                <a:cs typeface="ヒラギノ角ゴ Pro W3"/>
              </a:defRPr>
            </a:lvl4pPr>
            <a:lvl5pPr marL="2096491" indent="-232943">
              <a:defRPr>
                <a:solidFill>
                  <a:schemeClr val="tx1"/>
                </a:solidFill>
                <a:latin typeface="Lucida Grande"/>
                <a:ea typeface="ヒラギノ角ゴ Pro W3"/>
                <a:cs typeface="ヒラギノ角ゴ Pro W3"/>
              </a:defRPr>
            </a:lvl5pPr>
            <a:lvl6pPr marL="2562377"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6pPr>
            <a:lvl7pPr marL="3028264"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7pPr>
            <a:lvl8pPr marL="3494151"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8pPr>
            <a:lvl9pPr marL="3960038"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9pPr>
          </a:lstStyle>
          <a:p>
            <a:fld id="{2E48EA0B-C854-43FB-B72C-D809E220DF8D}" type="datetime1">
              <a:rPr lang="en-US" altLang="en-US" smtClean="0">
                <a:latin typeface="Calibri" panose="020F0502020204030204" pitchFamily="34" charset="0"/>
              </a:rPr>
              <a:pPr/>
              <a:t>7/22/2015</a:t>
            </a:fld>
            <a:endParaRPr lang="en-US" altLang="en-US" smtClean="0">
              <a:latin typeface="Calibri" panose="020F0502020204030204" pitchFamily="34" charset="0"/>
            </a:endParaRPr>
          </a:p>
        </p:txBody>
      </p:sp>
      <p:sp>
        <p:nvSpPr>
          <p:cNvPr id="1536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a:cs typeface="ヒラギノ角ゴ Pro W3"/>
              </a:defRPr>
            </a:lvl1pPr>
            <a:lvl2pPr marL="757066" indent="-291179">
              <a:defRPr>
                <a:solidFill>
                  <a:schemeClr val="tx1"/>
                </a:solidFill>
                <a:latin typeface="Lucida Grande"/>
                <a:ea typeface="ヒラギノ角ゴ Pro W3"/>
                <a:cs typeface="ヒラギノ角ゴ Pro W3"/>
              </a:defRPr>
            </a:lvl2pPr>
            <a:lvl3pPr marL="1164717" indent="-232943">
              <a:defRPr>
                <a:solidFill>
                  <a:schemeClr val="tx1"/>
                </a:solidFill>
                <a:latin typeface="Lucida Grande"/>
                <a:ea typeface="ヒラギノ角ゴ Pro W3"/>
                <a:cs typeface="ヒラギノ角ゴ Pro W3"/>
              </a:defRPr>
            </a:lvl3pPr>
            <a:lvl4pPr marL="1630604" indent="-232943">
              <a:defRPr>
                <a:solidFill>
                  <a:schemeClr val="tx1"/>
                </a:solidFill>
                <a:latin typeface="Lucida Grande"/>
                <a:ea typeface="ヒラギノ角ゴ Pro W3"/>
                <a:cs typeface="ヒラギノ角ゴ Pro W3"/>
              </a:defRPr>
            </a:lvl4pPr>
            <a:lvl5pPr marL="2096491" indent="-232943">
              <a:defRPr>
                <a:solidFill>
                  <a:schemeClr val="tx1"/>
                </a:solidFill>
                <a:latin typeface="Lucida Grande"/>
                <a:ea typeface="ヒラギノ角ゴ Pro W3"/>
                <a:cs typeface="ヒラギノ角ゴ Pro W3"/>
              </a:defRPr>
            </a:lvl5pPr>
            <a:lvl6pPr marL="2562377"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6pPr>
            <a:lvl7pPr marL="3028264"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7pPr>
            <a:lvl8pPr marL="3494151"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8pPr>
            <a:lvl9pPr marL="3960038"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9pPr>
          </a:lstStyle>
          <a:p>
            <a:endParaRPr lang="en-US" altLang="en-US" smtClean="0">
              <a:latin typeface="Calibri" panose="020F0502020204030204" pitchFamily="34" charset="0"/>
            </a:endParaRPr>
          </a:p>
        </p:txBody>
      </p:sp>
      <p:sp>
        <p:nvSpPr>
          <p:cNvPr id="1536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Grande"/>
                <a:ea typeface="ヒラギノ角ゴ Pro W3"/>
                <a:cs typeface="ヒラギノ角ゴ Pro W3"/>
              </a:defRPr>
            </a:lvl1pPr>
            <a:lvl2pPr marL="757066" indent="-291179">
              <a:defRPr>
                <a:solidFill>
                  <a:schemeClr val="tx1"/>
                </a:solidFill>
                <a:latin typeface="Lucida Grande"/>
                <a:ea typeface="ヒラギノ角ゴ Pro W3"/>
                <a:cs typeface="ヒラギノ角ゴ Pro W3"/>
              </a:defRPr>
            </a:lvl2pPr>
            <a:lvl3pPr marL="1164717" indent="-232943">
              <a:defRPr>
                <a:solidFill>
                  <a:schemeClr val="tx1"/>
                </a:solidFill>
                <a:latin typeface="Lucida Grande"/>
                <a:ea typeface="ヒラギノ角ゴ Pro W3"/>
                <a:cs typeface="ヒラギノ角ゴ Pro W3"/>
              </a:defRPr>
            </a:lvl3pPr>
            <a:lvl4pPr marL="1630604" indent="-232943">
              <a:defRPr>
                <a:solidFill>
                  <a:schemeClr val="tx1"/>
                </a:solidFill>
                <a:latin typeface="Lucida Grande"/>
                <a:ea typeface="ヒラギノ角ゴ Pro W3"/>
                <a:cs typeface="ヒラギノ角ゴ Pro W3"/>
              </a:defRPr>
            </a:lvl4pPr>
            <a:lvl5pPr marL="2096491" indent="-232943">
              <a:defRPr>
                <a:solidFill>
                  <a:schemeClr val="tx1"/>
                </a:solidFill>
                <a:latin typeface="Lucida Grande"/>
                <a:ea typeface="ヒラギノ角ゴ Pro W3"/>
                <a:cs typeface="ヒラギノ角ゴ Pro W3"/>
              </a:defRPr>
            </a:lvl5pPr>
            <a:lvl6pPr marL="2562377"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6pPr>
            <a:lvl7pPr marL="3028264"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7pPr>
            <a:lvl8pPr marL="3494151"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8pPr>
            <a:lvl9pPr marL="3960038" indent="-232943" defTabSz="465887" eaLnBrk="0" fontAlgn="base" hangingPunct="0">
              <a:spcBef>
                <a:spcPct val="0"/>
              </a:spcBef>
              <a:spcAft>
                <a:spcPct val="0"/>
              </a:spcAft>
              <a:defRPr>
                <a:solidFill>
                  <a:schemeClr val="tx1"/>
                </a:solidFill>
                <a:latin typeface="Lucida Grande"/>
                <a:ea typeface="ヒラギノ角ゴ Pro W3"/>
                <a:cs typeface="ヒラギノ角ゴ Pro W3"/>
              </a:defRPr>
            </a:lvl9pPr>
          </a:lstStyle>
          <a:p>
            <a:fld id="{11CB140F-4AF1-44E1-A9EC-AB0282B11C39}" type="slidenum">
              <a:rPr lang="en-US" altLang="en-US" smtClean="0">
                <a:latin typeface="Calibri" panose="020F0502020204030204" pitchFamily="34" charset="0"/>
              </a:rPr>
              <a:pPr/>
              <a:t>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10922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2725" y="2138363"/>
            <a:ext cx="11477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742599" y="1650331"/>
            <a:ext cx="4755880" cy="2110257"/>
          </a:xfrm>
          <a:prstGeom prst="rect">
            <a:avLst/>
          </a:prstGeom>
        </p:spPr>
        <p:txBody>
          <a:bodyPr rtlCol="0">
            <a:noAutofit/>
          </a:bodyPr>
          <a:lstStyle>
            <a:lvl1pPr>
              <a:defRPr sz="4000"/>
            </a:lvl1pPr>
          </a:lstStyle>
          <a:p>
            <a:r>
              <a:rPr lang="en-US" dirty="0" smtClean="0"/>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BOY SCOUTS OF AMERICA</a:t>
            </a:r>
          </a:p>
        </p:txBody>
      </p:sp>
      <p:sp>
        <p:nvSpPr>
          <p:cNvPr id="5" name="Slide Number Placeholder 5"/>
          <p:cNvSpPr>
            <a:spLocks noGrp="1"/>
          </p:cNvSpPr>
          <p:nvPr>
            <p:ph type="sldNum" sz="quarter" idx="11"/>
          </p:nvPr>
        </p:nvSpPr>
        <p:spPr/>
        <p:txBody>
          <a:bodyPr/>
          <a:lstStyle>
            <a:lvl1pPr>
              <a:defRPr/>
            </a:lvl1pPr>
          </a:lstStyle>
          <a:p>
            <a:pPr>
              <a:defRPr/>
            </a:pPr>
            <a:fld id="{9F2B3222-69CD-4C2D-A567-4A8F5E0112CF}" type="slidenum">
              <a:rPr lang="en-US"/>
              <a:pPr>
                <a:defRPr/>
              </a:pPr>
              <a:t>‹#›</a:t>
            </a:fld>
            <a:endParaRPr lang="en-US"/>
          </a:p>
        </p:txBody>
      </p:sp>
      <p:sp>
        <p:nvSpPr>
          <p:cNvPr id="6" name="Date Placeholder 6"/>
          <p:cNvSpPr>
            <a:spLocks noGrp="1"/>
          </p:cNvSpPr>
          <p:nvPr>
            <p:ph type="dt" sz="half" idx="12"/>
          </p:nvPr>
        </p:nvSpPr>
        <p:spPr>
          <a:xfrm>
            <a:off x="3816350" y="6508750"/>
            <a:ext cx="2133600" cy="365125"/>
          </a:xfrm>
          <a:prstGeom prst="rect">
            <a:avLst/>
          </a:prstGeom>
        </p:spPr>
        <p:txBody>
          <a:bodyPr/>
          <a:lstStyle>
            <a:lvl1pPr>
              <a:defRPr/>
            </a:lvl1pPr>
          </a:lstStyle>
          <a:p>
            <a:pPr>
              <a:defRPr/>
            </a:pPr>
            <a:fld id="{905805D2-68BB-4F8C-9D42-135CD4123206}" type="datetime1">
              <a:rPr lang="en-US"/>
              <a:pPr>
                <a:defRPr/>
              </a:pPr>
              <a:t>7/22/2015</a:t>
            </a:fld>
            <a:endParaRPr lang="en-US"/>
          </a:p>
        </p:txBody>
      </p:sp>
    </p:spTree>
    <p:extLst>
      <p:ext uri="{BB962C8B-B14F-4D97-AF65-F5344CB8AC3E}">
        <p14:creationId xmlns:p14="http://schemas.microsoft.com/office/powerpoint/2010/main" val="29181370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a:t>BOY SCOUTS OF AMERICA</a:t>
            </a:r>
          </a:p>
        </p:txBody>
      </p:sp>
      <p:sp>
        <p:nvSpPr>
          <p:cNvPr id="6" name="Slide Number Placeholder 5"/>
          <p:cNvSpPr>
            <a:spLocks noGrp="1"/>
          </p:cNvSpPr>
          <p:nvPr>
            <p:ph type="sldNum" sz="quarter" idx="11"/>
          </p:nvPr>
        </p:nvSpPr>
        <p:spPr/>
        <p:txBody>
          <a:bodyPr/>
          <a:lstStyle>
            <a:lvl1pPr>
              <a:defRPr/>
            </a:lvl1pPr>
          </a:lstStyle>
          <a:p>
            <a:pPr>
              <a:defRPr/>
            </a:pPr>
            <a:fld id="{82C49E95-713E-4976-8495-D3ED4546B1E8}" type="slidenum">
              <a:rPr lang="en-US"/>
              <a:pPr>
                <a:defRPr/>
              </a:pPr>
              <a:t>‹#›</a:t>
            </a:fld>
            <a:endParaRPr lang="en-US"/>
          </a:p>
        </p:txBody>
      </p:sp>
      <p:sp>
        <p:nvSpPr>
          <p:cNvPr id="7" name="Date Placeholder 6"/>
          <p:cNvSpPr>
            <a:spLocks noGrp="1"/>
          </p:cNvSpPr>
          <p:nvPr>
            <p:ph type="dt" sz="half" idx="12"/>
          </p:nvPr>
        </p:nvSpPr>
        <p:spPr>
          <a:xfrm>
            <a:off x="3816350" y="6508750"/>
            <a:ext cx="2133600" cy="365125"/>
          </a:xfrm>
          <a:prstGeom prst="rect">
            <a:avLst/>
          </a:prstGeom>
        </p:spPr>
        <p:txBody>
          <a:bodyPr/>
          <a:lstStyle>
            <a:lvl1pPr>
              <a:defRPr/>
            </a:lvl1pPr>
          </a:lstStyle>
          <a:p>
            <a:pPr>
              <a:defRPr/>
            </a:pPr>
            <a:fld id="{DE01BE1D-01CA-4E30-BB8D-FF93542DE917}" type="datetime1">
              <a:rPr lang="en-US"/>
              <a:pPr>
                <a:defRPr/>
              </a:pPr>
              <a:t>7/22/2015</a:t>
            </a:fld>
            <a:endParaRPr lang="en-US"/>
          </a:p>
        </p:txBody>
      </p:sp>
    </p:spTree>
    <p:extLst>
      <p:ext uri="{BB962C8B-B14F-4D97-AF65-F5344CB8AC3E}">
        <p14:creationId xmlns:p14="http://schemas.microsoft.com/office/powerpoint/2010/main" val="207699583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3816350" y="6508750"/>
            <a:ext cx="2133600" cy="365125"/>
          </a:xfrm>
          <a:prstGeom prst="rect">
            <a:avLst/>
          </a:prstGeom>
        </p:spPr>
        <p:txBody>
          <a:bodyPr/>
          <a:lstStyle>
            <a:lvl1pPr>
              <a:defRPr/>
            </a:lvl1pPr>
          </a:lstStyle>
          <a:p>
            <a:pPr>
              <a:defRPr/>
            </a:pPr>
            <a:fld id="{A26E58B4-DE4E-40E3-9DD4-1BF3952487FF}" type="datetime1">
              <a:rPr lang="en-US"/>
              <a:pPr>
                <a:defRPr/>
              </a:pPr>
              <a:t>7/22/2015</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a:t>BOY SCOUTS OF AMERICA</a:t>
            </a:r>
          </a:p>
        </p:txBody>
      </p:sp>
      <p:sp>
        <p:nvSpPr>
          <p:cNvPr id="8" name="Slide Number Placeholder 6"/>
          <p:cNvSpPr>
            <a:spLocks noGrp="1"/>
          </p:cNvSpPr>
          <p:nvPr>
            <p:ph type="sldNum" sz="quarter" idx="12"/>
          </p:nvPr>
        </p:nvSpPr>
        <p:spPr/>
        <p:txBody>
          <a:bodyPr/>
          <a:lstStyle>
            <a:lvl1pPr>
              <a:defRPr/>
            </a:lvl1pPr>
          </a:lstStyle>
          <a:p>
            <a:pPr>
              <a:defRPr/>
            </a:pPr>
            <a:fld id="{E9F49914-DC3F-4854-A7BE-A3BE7418EC69}" type="slidenum">
              <a:rPr lang="en-US"/>
              <a:pPr>
                <a:defRPr/>
              </a:pPr>
              <a:t>‹#›</a:t>
            </a:fld>
            <a:endParaRPr lang="en-US"/>
          </a:p>
        </p:txBody>
      </p:sp>
    </p:spTree>
    <p:extLst>
      <p:ext uri="{BB962C8B-B14F-4D97-AF65-F5344CB8AC3E}">
        <p14:creationId xmlns:p14="http://schemas.microsoft.com/office/powerpoint/2010/main" val="12263265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796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1937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796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937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3816350" y="6508750"/>
            <a:ext cx="2133600" cy="365125"/>
          </a:xfrm>
          <a:prstGeom prst="rect">
            <a:avLst/>
          </a:prstGeom>
        </p:spPr>
        <p:txBody>
          <a:bodyPr/>
          <a:lstStyle>
            <a:lvl1pPr>
              <a:defRPr/>
            </a:lvl1pPr>
          </a:lstStyle>
          <a:p>
            <a:pPr>
              <a:defRPr/>
            </a:pPr>
            <a:fld id="{1A5E1C69-46EB-4040-8458-0C510B506971}" type="datetime1">
              <a:rPr lang="en-US"/>
              <a:pPr>
                <a:defRPr/>
              </a:pPr>
              <a:t>7/22/2015</a:t>
            </a:fld>
            <a:endParaRPr lang="en-US"/>
          </a:p>
        </p:txBody>
      </p:sp>
      <p:sp>
        <p:nvSpPr>
          <p:cNvPr id="9" name="Footer Placeholder 7"/>
          <p:cNvSpPr>
            <a:spLocks noGrp="1"/>
          </p:cNvSpPr>
          <p:nvPr>
            <p:ph type="ftr" sz="quarter" idx="11"/>
          </p:nvPr>
        </p:nvSpPr>
        <p:spPr/>
        <p:txBody>
          <a:bodyPr/>
          <a:lstStyle>
            <a:lvl1pPr>
              <a:defRPr/>
            </a:lvl1pPr>
          </a:lstStyle>
          <a:p>
            <a:pPr>
              <a:defRPr/>
            </a:pPr>
            <a:r>
              <a:rPr lang="en-US"/>
              <a:t>BOY SCOUTS OF AMERICA</a:t>
            </a:r>
          </a:p>
        </p:txBody>
      </p:sp>
      <p:sp>
        <p:nvSpPr>
          <p:cNvPr id="10" name="Slide Number Placeholder 8"/>
          <p:cNvSpPr>
            <a:spLocks noGrp="1"/>
          </p:cNvSpPr>
          <p:nvPr>
            <p:ph type="sldNum" sz="quarter" idx="12"/>
          </p:nvPr>
        </p:nvSpPr>
        <p:spPr/>
        <p:txBody>
          <a:bodyPr/>
          <a:lstStyle>
            <a:lvl1pPr>
              <a:defRPr/>
            </a:lvl1pPr>
          </a:lstStyle>
          <a:p>
            <a:pPr>
              <a:defRPr/>
            </a:pPr>
            <a:fld id="{EA61A237-7AB3-4E3D-A6F9-4904352D755A}" type="slidenum">
              <a:rPr lang="en-US"/>
              <a:pPr>
                <a:defRPr/>
              </a:pPr>
              <a:t>‹#›</a:t>
            </a:fld>
            <a:endParaRPr lang="en-US"/>
          </a:p>
        </p:txBody>
      </p:sp>
    </p:spTree>
    <p:extLst>
      <p:ext uri="{BB962C8B-B14F-4D97-AF65-F5344CB8AC3E}">
        <p14:creationId xmlns:p14="http://schemas.microsoft.com/office/powerpoint/2010/main" val="188393885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a:xfrm>
            <a:off x="3816350" y="6508750"/>
            <a:ext cx="2133600" cy="365125"/>
          </a:xfrm>
          <a:prstGeom prst="rect">
            <a:avLst/>
          </a:prstGeom>
        </p:spPr>
        <p:txBody>
          <a:bodyPr/>
          <a:lstStyle>
            <a:lvl1pPr>
              <a:defRPr/>
            </a:lvl1pPr>
          </a:lstStyle>
          <a:p>
            <a:pPr>
              <a:defRPr/>
            </a:pPr>
            <a:fld id="{1E2D50A0-0C2F-4EC2-82DE-39DC9FF48887}" type="datetime1">
              <a:rPr lang="en-US"/>
              <a:pPr>
                <a:defRPr/>
              </a:pPr>
              <a:t>7/22/2015</a:t>
            </a:fld>
            <a:endParaRPr lang="en-US"/>
          </a:p>
        </p:txBody>
      </p:sp>
      <p:sp>
        <p:nvSpPr>
          <p:cNvPr id="5" name="Footer Placeholder 3"/>
          <p:cNvSpPr>
            <a:spLocks noGrp="1"/>
          </p:cNvSpPr>
          <p:nvPr>
            <p:ph type="ftr" sz="quarter" idx="11"/>
          </p:nvPr>
        </p:nvSpPr>
        <p:spPr/>
        <p:txBody>
          <a:bodyPr/>
          <a:lstStyle>
            <a:lvl1pPr>
              <a:defRPr/>
            </a:lvl1pPr>
          </a:lstStyle>
          <a:p>
            <a:pPr>
              <a:defRPr/>
            </a:pPr>
            <a:r>
              <a:rPr lang="en-US"/>
              <a:t>BOY SCOUTS OF AMERICA</a:t>
            </a:r>
          </a:p>
        </p:txBody>
      </p:sp>
      <p:sp>
        <p:nvSpPr>
          <p:cNvPr id="6" name="Slide Number Placeholder 4"/>
          <p:cNvSpPr>
            <a:spLocks noGrp="1"/>
          </p:cNvSpPr>
          <p:nvPr>
            <p:ph type="sldNum" sz="quarter" idx="12"/>
          </p:nvPr>
        </p:nvSpPr>
        <p:spPr/>
        <p:txBody>
          <a:bodyPr/>
          <a:lstStyle>
            <a:lvl1pPr>
              <a:defRPr/>
            </a:lvl1pPr>
          </a:lstStyle>
          <a:p>
            <a:pPr>
              <a:defRPr/>
            </a:pPr>
            <a:fld id="{54A1C0E1-CD32-4FD9-A76E-574A7145401A}" type="slidenum">
              <a:rPr lang="en-US"/>
              <a:pPr>
                <a:defRPr/>
              </a:pPr>
              <a:t>‹#›</a:t>
            </a:fld>
            <a:endParaRPr lang="en-US"/>
          </a:p>
        </p:txBody>
      </p:sp>
    </p:spTree>
    <p:extLst>
      <p:ext uri="{BB962C8B-B14F-4D97-AF65-F5344CB8AC3E}">
        <p14:creationId xmlns:p14="http://schemas.microsoft.com/office/powerpoint/2010/main" val="31559891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16350" y="6508750"/>
            <a:ext cx="2133600" cy="365125"/>
          </a:xfrm>
          <a:prstGeom prst="rect">
            <a:avLst/>
          </a:prstGeom>
        </p:spPr>
        <p:txBody>
          <a:bodyPr/>
          <a:lstStyle>
            <a:lvl1pPr>
              <a:defRPr/>
            </a:lvl1pPr>
          </a:lstStyle>
          <a:p>
            <a:pPr>
              <a:defRPr/>
            </a:pPr>
            <a:fld id="{79FCB9D4-E959-4737-95E8-DDAA179E5E4A}" type="datetime1">
              <a:rPr lang="en-US"/>
              <a:pPr>
                <a:defRPr/>
              </a:pPr>
              <a:t>7/22/2015</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BOY SCOUTS OF AMERICA</a:t>
            </a:r>
          </a:p>
        </p:txBody>
      </p:sp>
      <p:sp>
        <p:nvSpPr>
          <p:cNvPr id="4" name="Slide Number Placeholder 3"/>
          <p:cNvSpPr>
            <a:spLocks noGrp="1"/>
          </p:cNvSpPr>
          <p:nvPr>
            <p:ph type="sldNum" sz="quarter" idx="12"/>
          </p:nvPr>
        </p:nvSpPr>
        <p:spPr/>
        <p:txBody>
          <a:bodyPr/>
          <a:lstStyle>
            <a:lvl1pPr>
              <a:defRPr/>
            </a:lvl1pPr>
          </a:lstStyle>
          <a:p>
            <a:pPr>
              <a:defRPr/>
            </a:pPr>
            <a:fld id="{9EA8690B-5D05-40EF-B555-93DEA07FFC2B}" type="slidenum">
              <a:rPr lang="en-US"/>
              <a:pPr>
                <a:defRPr/>
              </a:pPr>
              <a:t>‹#›</a:t>
            </a:fld>
            <a:endParaRPr lang="en-US"/>
          </a:p>
        </p:txBody>
      </p:sp>
    </p:spTree>
    <p:extLst>
      <p:ext uri="{BB962C8B-B14F-4D97-AF65-F5344CB8AC3E}">
        <p14:creationId xmlns:p14="http://schemas.microsoft.com/office/powerpoint/2010/main" val="46786920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6350" y="6508750"/>
            <a:ext cx="2133600" cy="365125"/>
          </a:xfrm>
          <a:prstGeom prst="rect">
            <a:avLst/>
          </a:prstGeom>
        </p:spPr>
        <p:txBody>
          <a:bodyPr/>
          <a:lstStyle>
            <a:lvl1pPr>
              <a:defRPr/>
            </a:lvl1pPr>
          </a:lstStyle>
          <a:p>
            <a:pPr>
              <a:defRPr/>
            </a:pPr>
            <a:fld id="{48F20CBF-3EDA-486E-AE25-C4494FD08B79}" type="datetime1">
              <a:rPr lang="en-US"/>
              <a:pPr>
                <a:defRPr/>
              </a:pPr>
              <a:t>7/22/2015</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BOY SCOUTS OF AMERICA</a:t>
            </a:r>
          </a:p>
        </p:txBody>
      </p:sp>
      <p:sp>
        <p:nvSpPr>
          <p:cNvPr id="7" name="Slide Number Placeholder 6"/>
          <p:cNvSpPr>
            <a:spLocks noGrp="1"/>
          </p:cNvSpPr>
          <p:nvPr>
            <p:ph type="sldNum" sz="quarter" idx="12"/>
          </p:nvPr>
        </p:nvSpPr>
        <p:spPr/>
        <p:txBody>
          <a:bodyPr/>
          <a:lstStyle>
            <a:lvl1pPr>
              <a:defRPr/>
            </a:lvl1pPr>
          </a:lstStyle>
          <a:p>
            <a:pPr>
              <a:defRPr/>
            </a:pPr>
            <a:fld id="{ACACEE00-EF76-4EC5-8E7D-748C2519FD78}" type="slidenum">
              <a:rPr lang="en-US"/>
              <a:pPr>
                <a:defRPr/>
              </a:pPr>
              <a:t>‹#›</a:t>
            </a:fld>
            <a:endParaRPr lang="en-US"/>
          </a:p>
        </p:txBody>
      </p:sp>
    </p:spTree>
    <p:extLst>
      <p:ext uri="{BB962C8B-B14F-4D97-AF65-F5344CB8AC3E}">
        <p14:creationId xmlns:p14="http://schemas.microsoft.com/office/powerpoint/2010/main" val="36919615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StatineryFolio.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0325" y="6002338"/>
            <a:ext cx="92725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22225" y="65087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800">
                <a:solidFill>
                  <a:srgbClr val="95B3D7"/>
                </a:solidFill>
                <a:latin typeface="Helvetica" pitchFamily="-128" charset="0"/>
                <a:ea typeface="ヒラギノ角ゴ Pro W3" pitchFamily="-128" charset="-128"/>
                <a:cs typeface="+mn-cs"/>
              </a:defRPr>
            </a:lvl1pPr>
          </a:lstStyle>
          <a:p>
            <a:pPr>
              <a:defRPr/>
            </a:pPr>
            <a:r>
              <a:rPr lang="en-US"/>
              <a:t>BOY SCOUTS OF AMERICA</a:t>
            </a:r>
          </a:p>
        </p:txBody>
      </p:sp>
      <p:sp>
        <p:nvSpPr>
          <p:cNvPr id="6" name="Slide Number Placeholder 5"/>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1">
                <a:solidFill>
                  <a:srgbClr val="95B3D7"/>
                </a:solidFill>
                <a:latin typeface="Helvetica" panose="020B0604020202020204" pitchFamily="34" charset="0"/>
                <a:ea typeface="ヒラギノ角ゴ Pro W3" pitchFamily="-128" charset="-128"/>
                <a:cs typeface="+mn-cs"/>
              </a:defRPr>
            </a:lvl1pPr>
          </a:lstStyle>
          <a:p>
            <a:pPr>
              <a:defRPr/>
            </a:pPr>
            <a:fld id="{60D899AA-68C3-47A2-A564-1D0E6B136E6B}" type="slidenum">
              <a:rPr lang="en-US"/>
              <a:pPr>
                <a:defRPr/>
              </a:pPr>
              <a:t>‹#›</a:t>
            </a:fld>
            <a:endParaRPr lang="en-US"/>
          </a:p>
        </p:txBody>
      </p:sp>
      <p:pic>
        <p:nvPicPr>
          <p:cNvPr id="1031" name="Picture 9" descr="Prepared_For_Life_4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926263" y="6224588"/>
            <a:ext cx="1074737"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p:cNvSpPr>
            <a:spLocks noGrp="1"/>
          </p:cNvSpPr>
          <p:nvPr>
            <p:ph type="dt" sz="half" idx="2"/>
          </p:nvPr>
        </p:nvSpPr>
        <p:spPr>
          <a:xfrm>
            <a:off x="4022725" y="6508750"/>
            <a:ext cx="1727200"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eaLnBrk="1" hangingPunct="1">
              <a:defRPr sz="800">
                <a:solidFill>
                  <a:srgbClr val="95B3D7"/>
                </a:solidFill>
                <a:latin typeface="Helvetica" pitchFamily="-128" charset="0"/>
                <a:ea typeface="ヒラギノ角ゴ Pro W3" pitchFamily="-128" charset="-128"/>
                <a:cs typeface="+mn-cs"/>
              </a:defRPr>
            </a:lvl1pPr>
          </a:lstStyle>
          <a:p>
            <a:pPr>
              <a:defRPr/>
            </a:pPr>
            <a:fld id="{B27BF832-B2D0-4B9E-B5BC-A533AE7C59C8}" type="datetime1">
              <a:rPr lang="en-US"/>
              <a:pPr>
                <a:defRPr/>
              </a:pPr>
              <a:t>7/22/2015</a:t>
            </a:fld>
            <a:endParaRPr lang="en-US"/>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transition>
    <p:fade/>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sz="3200" b="1" kern="1200">
          <a:solidFill>
            <a:srgbClr val="CF0031"/>
          </a:solidFill>
          <a:latin typeface="Helvetica"/>
          <a:ea typeface="ヒラギノ角ゴ Pro W3" pitchFamily="-128" charset="-128"/>
          <a:cs typeface="ヒラギノ角ゴ Pro W3"/>
        </a:defRPr>
      </a:lvl1pPr>
      <a:lvl2pPr algn="l" defTabSz="457200" rtl="0" eaLnBrk="0" fontAlgn="base" hangingPunct="0">
        <a:spcBef>
          <a:spcPct val="0"/>
        </a:spcBef>
        <a:spcAft>
          <a:spcPct val="0"/>
        </a:spcAft>
        <a:defRPr sz="3200" b="1">
          <a:solidFill>
            <a:srgbClr val="CF0031"/>
          </a:solidFill>
          <a:latin typeface="Helvetica" pitchFamily="-128" charset="0"/>
          <a:ea typeface="ヒラギノ角ゴ Pro W3" pitchFamily="-128" charset="-128"/>
          <a:cs typeface="ヒラギノ角ゴ Pro W3"/>
        </a:defRPr>
      </a:lvl2pPr>
      <a:lvl3pPr algn="l" defTabSz="457200" rtl="0" eaLnBrk="0" fontAlgn="base" hangingPunct="0">
        <a:spcBef>
          <a:spcPct val="0"/>
        </a:spcBef>
        <a:spcAft>
          <a:spcPct val="0"/>
        </a:spcAft>
        <a:defRPr sz="3200" b="1">
          <a:solidFill>
            <a:srgbClr val="CF0031"/>
          </a:solidFill>
          <a:latin typeface="Helvetica" pitchFamily="-128" charset="0"/>
          <a:ea typeface="ヒラギノ角ゴ Pro W3" pitchFamily="-128" charset="-128"/>
          <a:cs typeface="ヒラギノ角ゴ Pro W3"/>
        </a:defRPr>
      </a:lvl3pPr>
      <a:lvl4pPr algn="l" defTabSz="457200" rtl="0" eaLnBrk="0" fontAlgn="base" hangingPunct="0">
        <a:spcBef>
          <a:spcPct val="0"/>
        </a:spcBef>
        <a:spcAft>
          <a:spcPct val="0"/>
        </a:spcAft>
        <a:defRPr sz="3200" b="1">
          <a:solidFill>
            <a:srgbClr val="CF0031"/>
          </a:solidFill>
          <a:latin typeface="Helvetica" pitchFamily="-128" charset="0"/>
          <a:ea typeface="ヒラギノ角ゴ Pro W3" pitchFamily="-128" charset="-128"/>
          <a:cs typeface="ヒラギノ角ゴ Pro W3"/>
        </a:defRPr>
      </a:lvl4pPr>
      <a:lvl5pPr algn="l" defTabSz="457200" rtl="0" eaLnBrk="0" fontAlgn="base" hangingPunct="0">
        <a:spcBef>
          <a:spcPct val="0"/>
        </a:spcBef>
        <a:spcAft>
          <a:spcPct val="0"/>
        </a:spcAft>
        <a:defRPr sz="3200" b="1">
          <a:solidFill>
            <a:srgbClr val="CF0031"/>
          </a:solidFill>
          <a:latin typeface="Helvetica" pitchFamily="-128" charset="0"/>
          <a:ea typeface="ヒラギノ角ゴ Pro W3" pitchFamily="-128" charset="-128"/>
          <a:cs typeface="ヒラギノ角ゴ Pro W3"/>
        </a:defRPr>
      </a:lvl5pPr>
      <a:lvl6pPr marL="457200" algn="l" defTabSz="457200" rtl="0" fontAlgn="base">
        <a:spcBef>
          <a:spcPct val="0"/>
        </a:spcBef>
        <a:spcAft>
          <a:spcPct val="0"/>
        </a:spcAft>
        <a:defRPr sz="3200" b="1">
          <a:solidFill>
            <a:srgbClr val="CF0031"/>
          </a:solidFill>
          <a:latin typeface="Helvetica" pitchFamily="-128" charset="0"/>
          <a:ea typeface="ヒラギノ角ゴ Pro W3" pitchFamily="-128" charset="-128"/>
        </a:defRPr>
      </a:lvl6pPr>
      <a:lvl7pPr marL="914400" algn="l" defTabSz="457200" rtl="0" fontAlgn="base">
        <a:spcBef>
          <a:spcPct val="0"/>
        </a:spcBef>
        <a:spcAft>
          <a:spcPct val="0"/>
        </a:spcAft>
        <a:defRPr sz="3200" b="1">
          <a:solidFill>
            <a:srgbClr val="CF0031"/>
          </a:solidFill>
          <a:latin typeface="Helvetica" pitchFamily="-128" charset="0"/>
          <a:ea typeface="ヒラギノ角ゴ Pro W3" pitchFamily="-128" charset="-128"/>
        </a:defRPr>
      </a:lvl7pPr>
      <a:lvl8pPr marL="1371600" algn="l" defTabSz="457200" rtl="0" fontAlgn="base">
        <a:spcBef>
          <a:spcPct val="0"/>
        </a:spcBef>
        <a:spcAft>
          <a:spcPct val="0"/>
        </a:spcAft>
        <a:defRPr sz="3200" b="1">
          <a:solidFill>
            <a:srgbClr val="CF0031"/>
          </a:solidFill>
          <a:latin typeface="Helvetica" pitchFamily="-128" charset="0"/>
          <a:ea typeface="ヒラギノ角ゴ Pro W3" pitchFamily="-128" charset="-128"/>
        </a:defRPr>
      </a:lvl8pPr>
      <a:lvl9pPr marL="1828800" algn="l" defTabSz="457200" rtl="0" fontAlgn="base">
        <a:spcBef>
          <a:spcPct val="0"/>
        </a:spcBef>
        <a:spcAft>
          <a:spcPct val="0"/>
        </a:spcAft>
        <a:defRPr sz="3200" b="1">
          <a:solidFill>
            <a:srgbClr val="CF0031"/>
          </a:solidFill>
          <a:latin typeface="Helvetica" pitchFamily="-128" charset="0"/>
          <a:ea typeface="ヒラギノ角ゴ Pro W3" pitchFamily="-12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pitchFamily="-128" charset="-128"/>
          <a:cs typeface="ヒラギノ角ゴ Pro W3"/>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pitchFamily="-128"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5AA3"/>
          </a:solidFill>
          <a:latin typeface="Helvetica"/>
          <a:ea typeface="ヒラギノ角ゴ Pro W3" pitchFamily="-128"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pitchFamily="-128"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pitchFamily="-128"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spcBef>
                <a:spcPct val="0"/>
              </a:spcBef>
              <a:buFontTx/>
              <a:buNone/>
            </a:pPr>
            <a:fld id="{70DDC559-72CB-4732-A192-DF85DD775788}" type="slidenum">
              <a:rPr lang="en-US" altLang="en-US" sz="1000">
                <a:solidFill>
                  <a:srgbClr val="95B3D7"/>
                </a:solidFill>
              </a:rPr>
              <a:pPr>
                <a:spcBef>
                  <a:spcPct val="0"/>
                </a:spcBef>
                <a:buFontTx/>
                <a:buNone/>
              </a:pPr>
              <a:t>1</a:t>
            </a:fld>
            <a:endParaRPr lang="en-US" altLang="en-US" sz="1000">
              <a:solidFill>
                <a:srgbClr val="95B3D7"/>
              </a:solidFill>
            </a:endParaRPr>
          </a:p>
        </p:txBody>
      </p:sp>
      <p:sp>
        <p:nvSpPr>
          <p:cNvPr id="11267" name="TextBox 5"/>
          <p:cNvSpPr txBox="1">
            <a:spLocks noChangeArrowheads="1"/>
          </p:cNvSpPr>
          <p:nvPr/>
        </p:nvSpPr>
        <p:spPr bwMode="auto">
          <a:xfrm>
            <a:off x="-117475" y="3036888"/>
            <a:ext cx="92170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lgn="ctr" eaLnBrk="1" hangingPunct="1">
              <a:lnSpc>
                <a:spcPct val="90000"/>
              </a:lnSpc>
              <a:spcBef>
                <a:spcPct val="0"/>
              </a:spcBef>
              <a:buFontTx/>
              <a:buNone/>
            </a:pPr>
            <a:r>
              <a:rPr lang="en-US" altLang="en-US" sz="3600" dirty="0" smtClean="0">
                <a:solidFill>
                  <a:srgbClr val="FF0000"/>
                </a:solidFill>
                <a:cs typeface="Helvetica" panose="020B0604020202020204" pitchFamily="34" charset="0"/>
              </a:rPr>
              <a:t>2015 </a:t>
            </a:r>
            <a:r>
              <a:rPr lang="en-US" altLang="en-US" sz="3600" dirty="0">
                <a:solidFill>
                  <a:srgbClr val="FF0000"/>
                </a:solidFill>
                <a:cs typeface="Helvetica" panose="020B0604020202020204" pitchFamily="34" charset="0"/>
              </a:rPr>
              <a:t>Fall Round-up </a:t>
            </a:r>
          </a:p>
          <a:p>
            <a:pPr algn="ctr" eaLnBrk="1" hangingPunct="1">
              <a:lnSpc>
                <a:spcPct val="90000"/>
              </a:lnSpc>
              <a:spcBef>
                <a:spcPct val="0"/>
              </a:spcBef>
              <a:buFontTx/>
              <a:buNone/>
            </a:pPr>
            <a:endParaRPr lang="en-US" altLang="en-US" sz="3200" i="1" dirty="0">
              <a:solidFill>
                <a:srgbClr val="FF0000"/>
              </a:solidFill>
              <a:cs typeface="Helvetica" panose="020B0604020202020204" pitchFamily="34" charset="0"/>
            </a:endParaRPr>
          </a:p>
          <a:p>
            <a:pPr algn="ctr" eaLnBrk="1" hangingPunct="1">
              <a:lnSpc>
                <a:spcPct val="90000"/>
              </a:lnSpc>
              <a:spcBef>
                <a:spcPct val="0"/>
              </a:spcBef>
              <a:buFontTx/>
              <a:buNone/>
            </a:pPr>
            <a:endParaRPr lang="en-US" altLang="en-US" sz="1800" b="0" dirty="0">
              <a:solidFill>
                <a:schemeClr val="tx1"/>
              </a:solidFill>
              <a:latin typeface="Lucida Grande" pitchFamily="-128" charset="0"/>
            </a:endParaRPr>
          </a:p>
          <a:p>
            <a:pPr eaLnBrk="1" hangingPunct="1">
              <a:spcBef>
                <a:spcPct val="0"/>
              </a:spcBef>
              <a:buFontTx/>
              <a:buNone/>
            </a:pPr>
            <a:endParaRPr lang="en-US" altLang="en-US" sz="1800" dirty="0">
              <a:solidFill>
                <a:schemeClr val="tx1"/>
              </a:solidFill>
              <a:latin typeface="Lucida Grande" pitchFamily="-128" charset="0"/>
            </a:endParaRPr>
          </a:p>
        </p:txBody>
      </p:sp>
      <p:pic>
        <p:nvPicPr>
          <p:cNvPr id="112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0" y="3748088"/>
            <a:ext cx="2249488"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9745" y="678873"/>
            <a:ext cx="5680364" cy="1077218"/>
          </a:xfrm>
          <a:prstGeom prst="rect">
            <a:avLst/>
          </a:prstGeom>
          <a:noFill/>
        </p:spPr>
        <p:txBody>
          <a:bodyPr wrap="square" rtlCol="0">
            <a:spAutoFit/>
          </a:bodyPr>
          <a:lstStyle/>
          <a:p>
            <a:r>
              <a:rPr lang="en-US" sz="3200" dirty="0" smtClean="0"/>
              <a:t>RIO GRANDE COUNCIL </a:t>
            </a:r>
          </a:p>
          <a:p>
            <a:r>
              <a:rPr lang="en-US" sz="3200" dirty="0" smtClean="0"/>
              <a:t>BOY SCOUTS OF AMERICA</a:t>
            </a:r>
            <a:endParaRPr lang="en-US" sz="3200" dirty="0"/>
          </a:p>
        </p:txBody>
      </p:sp>
    </p:spTree>
    <p:extLst>
      <p:ext uri="{BB962C8B-B14F-4D97-AF65-F5344CB8AC3E}">
        <p14:creationId xmlns:p14="http://schemas.microsoft.com/office/powerpoint/2010/main" val="265264355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Boy Talk</a:t>
            </a:r>
            <a:endParaRPr lang="en-US" dirty="0"/>
          </a:p>
        </p:txBody>
      </p:sp>
      <p:sp>
        <p:nvSpPr>
          <p:cNvPr id="3" name="Content Placeholder 2"/>
          <p:cNvSpPr>
            <a:spLocks noGrp="1"/>
          </p:cNvSpPr>
          <p:nvPr>
            <p:ph idx="1"/>
          </p:nvPr>
        </p:nvSpPr>
        <p:spPr/>
        <p:txBody>
          <a:bodyPr/>
          <a:lstStyle/>
          <a:p>
            <a:pPr marL="0" indent="0">
              <a:buNone/>
            </a:pPr>
            <a:r>
              <a:rPr lang="en-US" dirty="0" smtClean="0"/>
              <a:t>Monday, Tuesday &amp; Wednesday: Boy Talk</a:t>
            </a:r>
          </a:p>
          <a:p>
            <a:pPr marL="0" indent="0">
              <a:buNone/>
            </a:pPr>
            <a:endParaRPr lang="en-US" dirty="0" smtClean="0"/>
          </a:p>
          <a:p>
            <a:pPr marL="457200" indent="-457200">
              <a:lnSpc>
                <a:spcPct val="150000"/>
              </a:lnSpc>
              <a:buFont typeface="+mj-lt"/>
              <a:buAutoNum type="arabicPeriod"/>
            </a:pPr>
            <a:r>
              <a:rPr lang="en-US" sz="2000" dirty="0"/>
              <a:t>Day before Round-up</a:t>
            </a:r>
          </a:p>
          <a:p>
            <a:pPr marL="457200" indent="-457200">
              <a:lnSpc>
                <a:spcPct val="150000"/>
              </a:lnSpc>
              <a:buFont typeface="+mj-lt"/>
              <a:buAutoNum type="arabicPeriod"/>
            </a:pPr>
            <a:r>
              <a:rPr lang="en-US" sz="2000" dirty="0" smtClean="0"/>
              <a:t>Always face to face for best practice.  Avoid shortcuts.</a:t>
            </a:r>
          </a:p>
          <a:p>
            <a:pPr marL="457200" indent="-457200">
              <a:lnSpc>
                <a:spcPct val="150000"/>
              </a:lnSpc>
              <a:buFont typeface="+mj-lt"/>
              <a:buAutoNum type="arabicPeriod"/>
            </a:pPr>
            <a:r>
              <a:rPr lang="en-US" sz="2000" dirty="0" smtClean="0"/>
              <a:t>2</a:t>
            </a:r>
            <a:r>
              <a:rPr lang="en-US" sz="2000" baseline="30000" dirty="0" smtClean="0"/>
              <a:t>nd</a:t>
            </a:r>
            <a:r>
              <a:rPr lang="en-US" sz="2000" dirty="0" smtClean="0"/>
              <a:t> flyer given at Boy Talk</a:t>
            </a:r>
            <a:endParaRPr lang="en-US" sz="2000" dirty="0" smtClean="0">
              <a:solidFill>
                <a:srgbClr val="FF0000"/>
              </a:solidFill>
            </a:endParaRPr>
          </a:p>
          <a:p>
            <a:pPr marL="457200" indent="-457200">
              <a:lnSpc>
                <a:spcPct val="150000"/>
              </a:lnSpc>
              <a:buFont typeface="+mj-lt"/>
              <a:buAutoNum type="arabicPeriod"/>
            </a:pPr>
            <a:r>
              <a:rPr lang="en-US" sz="2000" dirty="0" smtClean="0"/>
              <a:t>Grade by grade, Auditorium, PE Class, or Cafeteria assembly</a:t>
            </a:r>
          </a:p>
          <a:p>
            <a:pPr marL="457200" indent="-457200">
              <a:lnSpc>
                <a:spcPct val="150000"/>
              </a:lnSpc>
              <a:buFont typeface="+mj-lt"/>
              <a:buAutoNum type="arabicPeriod"/>
            </a:pPr>
            <a:r>
              <a:rPr lang="en-US" sz="2000" dirty="0" smtClean="0"/>
              <a:t>Remember to modify Boy Talk for each grade.   </a:t>
            </a:r>
          </a:p>
          <a:p>
            <a:pPr marL="457200" indent="-457200">
              <a:lnSpc>
                <a:spcPct val="150000"/>
              </a:lnSpc>
              <a:buFont typeface="+mj-lt"/>
              <a:buAutoNum type="arabicPeriod"/>
            </a:pPr>
            <a:r>
              <a:rPr lang="en-US" sz="2000" dirty="0" smtClean="0"/>
              <a:t>Keep it short and exciting, 5 minutes only!</a:t>
            </a:r>
          </a:p>
          <a:p>
            <a:pPr marL="457200" indent="-457200">
              <a:buFont typeface="+mj-lt"/>
              <a:buAutoNum type="arabicPeriod"/>
            </a:pPr>
            <a:endParaRPr lang="en-US"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10</a:t>
            </a:fld>
            <a:endParaRPr lang="en-US"/>
          </a:p>
        </p:txBody>
      </p:sp>
    </p:spTree>
    <p:extLst>
      <p:ext uri="{BB962C8B-B14F-4D97-AF65-F5344CB8AC3E}">
        <p14:creationId xmlns:p14="http://schemas.microsoft.com/office/powerpoint/2010/main" val="8553753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3" y="274638"/>
            <a:ext cx="7043737" cy="1100187"/>
          </a:xfrm>
        </p:spPr>
        <p:txBody>
          <a:bodyPr/>
          <a:lstStyle/>
          <a:p>
            <a:pPr lvl="0"/>
            <a:r>
              <a:rPr lang="en-US" altLang="en-US" u="sng" dirty="0">
                <a:solidFill>
                  <a:schemeClr val="tx1"/>
                </a:solidFill>
                <a:latin typeface="Calibri" panose="020F0502020204030204" pitchFamily="34" charset="0"/>
                <a:ea typeface="Times New Roman" panose="02020603050405020304" pitchFamily="18" charset="0"/>
              </a:rPr>
              <a:t>HOW TO CONDUCT THE BOY TALK</a:t>
            </a:r>
            <a:r>
              <a:rPr lang="en-US" altLang="en-US" sz="1200" b="0" dirty="0">
                <a:solidFill>
                  <a:schemeClr val="tx1"/>
                </a:solidFill>
              </a:rPr>
              <a:t/>
            </a:r>
            <a:br>
              <a:rPr lang="en-US" altLang="en-US" sz="1200" b="0" dirty="0">
                <a:solidFill>
                  <a:schemeClr val="tx1"/>
                </a:solidFill>
              </a:rPr>
            </a:br>
            <a:endParaRPr lang="en-US" dirty="0"/>
          </a:p>
        </p:txBody>
      </p:sp>
      <p:sp>
        <p:nvSpPr>
          <p:cNvPr id="3" name="Content Placeholder 2"/>
          <p:cNvSpPr>
            <a:spLocks noGrp="1"/>
          </p:cNvSpPr>
          <p:nvPr>
            <p:ph idx="1"/>
          </p:nvPr>
        </p:nvSpPr>
        <p:spPr/>
        <p:txBody>
          <a:bodyPr/>
          <a:lstStyle/>
          <a:p>
            <a:pPr marL="0" lvl="0" indent="0" defTabSz="914400">
              <a:spcBef>
                <a:spcPct val="0"/>
              </a:spcBef>
              <a:buFontTx/>
              <a:buChar char="•"/>
              <a:tabLst>
                <a:tab pos="685800" algn="l"/>
              </a:tabLst>
            </a:pPr>
            <a:r>
              <a:rPr lang="en-US" altLang="en-US" sz="2200" b="0" dirty="0" smtClean="0">
                <a:solidFill>
                  <a:schemeClr val="tx1"/>
                </a:solidFill>
                <a:latin typeface="Calibri" panose="020F0502020204030204" pitchFamily="34" charset="0"/>
              </a:rPr>
              <a:t>Make </a:t>
            </a:r>
            <a:r>
              <a:rPr lang="en-US" altLang="en-US" sz="2200" b="0" dirty="0">
                <a:solidFill>
                  <a:schemeClr val="tx1"/>
                </a:solidFill>
                <a:latin typeface="Calibri" panose="020F0502020204030204" pitchFamily="34" charset="0"/>
              </a:rPr>
              <a:t>arrangements with school principal to conduct the Boy Talk.</a:t>
            </a:r>
            <a:endParaRPr lang="en-US" altLang="en-US" sz="2200" b="0" dirty="0">
              <a:solidFill>
                <a:schemeClr val="tx1"/>
              </a:solidFill>
            </a:endParaRPr>
          </a:p>
          <a:p>
            <a:pPr marL="0" lvl="0" indent="0" defTabSz="914400">
              <a:spcBef>
                <a:spcPct val="0"/>
              </a:spcBef>
              <a:buFontTx/>
              <a:buChar char="•"/>
              <a:tabLst>
                <a:tab pos="685800" algn="l"/>
              </a:tabLst>
            </a:pPr>
            <a:r>
              <a:rPr lang="en-US" altLang="en-US" sz="2200" b="0" dirty="0">
                <a:solidFill>
                  <a:schemeClr val="tx1"/>
                </a:solidFill>
                <a:latin typeface="Calibri" panose="020F0502020204030204" pitchFamily="34" charset="0"/>
              </a:rPr>
              <a:t>Wear your uniform.</a:t>
            </a:r>
            <a:endParaRPr lang="en-US" altLang="en-US" sz="2200" b="0" dirty="0">
              <a:solidFill>
                <a:schemeClr val="tx1"/>
              </a:solidFill>
            </a:endParaRPr>
          </a:p>
          <a:p>
            <a:pPr marL="0" lvl="0" indent="0" defTabSz="914400">
              <a:spcBef>
                <a:spcPct val="0"/>
              </a:spcBef>
              <a:buFontTx/>
              <a:buChar char="•"/>
              <a:tabLst>
                <a:tab pos="685800" algn="l"/>
              </a:tabLst>
            </a:pPr>
            <a:r>
              <a:rPr lang="en-US" altLang="en-US" sz="2200" b="0" dirty="0">
                <a:solidFill>
                  <a:schemeClr val="tx1"/>
                </a:solidFill>
                <a:latin typeface="Calibri" panose="020F0502020204030204" pitchFamily="34" charset="0"/>
              </a:rPr>
              <a:t>Sign-in at the school office about 15 minutes before you plan to start. Introduce yourself to the principal and the school secretary.</a:t>
            </a:r>
            <a:endParaRPr lang="en-US" altLang="en-US" sz="2200" b="0" dirty="0">
              <a:solidFill>
                <a:schemeClr val="tx1"/>
              </a:solidFill>
            </a:endParaRPr>
          </a:p>
          <a:p>
            <a:pPr marL="0" lvl="0" indent="0" defTabSz="914400">
              <a:spcBef>
                <a:spcPct val="0"/>
              </a:spcBef>
              <a:buFontTx/>
              <a:buChar char="•"/>
              <a:tabLst>
                <a:tab pos="685800" algn="l"/>
              </a:tabLst>
            </a:pPr>
            <a:r>
              <a:rPr lang="en-US" altLang="en-US" sz="2200" b="0" dirty="0">
                <a:solidFill>
                  <a:schemeClr val="tx1"/>
                </a:solidFill>
                <a:latin typeface="Calibri" panose="020F0502020204030204" pitchFamily="34" charset="0"/>
              </a:rPr>
              <a:t>The actual presentation should include the agenda items on the next page.</a:t>
            </a:r>
            <a:endParaRPr lang="en-US" altLang="en-US" sz="2200" b="0" dirty="0">
              <a:solidFill>
                <a:schemeClr val="tx1"/>
              </a:solidFill>
            </a:endParaRPr>
          </a:p>
          <a:p>
            <a:pPr marL="0" lvl="0" indent="0" defTabSz="914400">
              <a:spcBef>
                <a:spcPct val="0"/>
              </a:spcBef>
              <a:buFontTx/>
              <a:buChar char="•"/>
              <a:tabLst>
                <a:tab pos="685800" algn="l"/>
              </a:tabLst>
            </a:pPr>
            <a:r>
              <a:rPr lang="en-US" altLang="en-US" sz="2200" b="0" dirty="0">
                <a:solidFill>
                  <a:schemeClr val="tx1"/>
                </a:solidFill>
                <a:latin typeface="Calibri" panose="020F0502020204030204" pitchFamily="34" charset="0"/>
                <a:ea typeface="Times New Roman" panose="02020603050405020304" pitchFamily="18" charset="0"/>
              </a:rPr>
              <a:t>Use gimmicks to get flyers home, such as having boys put them in their sock or a paper airplane contest, or just place in folder/backpack. </a:t>
            </a:r>
            <a:r>
              <a:rPr lang="en-US" altLang="en-US" sz="2200" b="0" dirty="0" smtClean="0">
                <a:solidFill>
                  <a:schemeClr val="tx1"/>
                </a:solidFill>
                <a:latin typeface="Calibri" panose="020F0502020204030204" pitchFamily="34" charset="0"/>
                <a:ea typeface="Times New Roman" panose="02020603050405020304" pitchFamily="18" charset="0"/>
              </a:rPr>
              <a:t>Stop </a:t>
            </a:r>
            <a:r>
              <a:rPr lang="en-US" altLang="en-US" sz="2200" b="0" dirty="0">
                <a:solidFill>
                  <a:schemeClr val="tx1"/>
                </a:solidFill>
                <a:latin typeface="Calibri" panose="020F0502020204030204" pitchFamily="34" charset="0"/>
                <a:ea typeface="Times New Roman" panose="02020603050405020304" pitchFamily="18" charset="0"/>
              </a:rPr>
              <a:t>at the office on the way out and leave extra flyers with the school secretary.</a:t>
            </a:r>
            <a:endParaRPr lang="en-US" altLang="en-US" sz="2200" b="0" dirty="0">
              <a:solidFill>
                <a:schemeClr val="tx1"/>
              </a:solidFill>
            </a:endParaRPr>
          </a:p>
          <a:p>
            <a:pPr marL="0" lvl="0" indent="0" defTabSz="914400">
              <a:spcBef>
                <a:spcPct val="0"/>
              </a:spcBef>
              <a:buFontTx/>
              <a:buChar char="•"/>
              <a:tabLst>
                <a:tab pos="685800" algn="l"/>
              </a:tabLst>
            </a:pPr>
            <a:r>
              <a:rPr lang="en-US" altLang="en-US" sz="2200" b="0" dirty="0">
                <a:solidFill>
                  <a:schemeClr val="tx1"/>
                </a:solidFill>
                <a:latin typeface="Calibri" panose="020F0502020204030204" pitchFamily="34" charset="0"/>
              </a:rPr>
              <a:t>Keep your presentation to </a:t>
            </a:r>
            <a:r>
              <a:rPr lang="en-US" altLang="en-US" sz="2200" b="0" dirty="0" smtClean="0">
                <a:solidFill>
                  <a:schemeClr val="tx1"/>
                </a:solidFill>
                <a:latin typeface="Calibri" panose="020F0502020204030204" pitchFamily="34" charset="0"/>
              </a:rPr>
              <a:t>5 to 7  </a:t>
            </a:r>
            <a:r>
              <a:rPr lang="en-US" altLang="en-US" sz="2200" b="0" dirty="0">
                <a:solidFill>
                  <a:schemeClr val="tx1"/>
                </a:solidFill>
                <a:latin typeface="Calibri" panose="020F0502020204030204" pitchFamily="34" charset="0"/>
              </a:rPr>
              <a:t>minutes. Be enthusiastic and positive!  Make Cub Scouting FUN!</a:t>
            </a:r>
            <a:endParaRPr lang="en-US" altLang="en-US" sz="2200" b="0" dirty="0">
              <a:solidFill>
                <a:schemeClr val="tx1"/>
              </a:solidFill>
            </a:endParaRPr>
          </a:p>
          <a:p>
            <a:endParaRPr lang="en-US"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11</a:t>
            </a:fld>
            <a:endParaRPr lang="en-US"/>
          </a:p>
        </p:txBody>
      </p:sp>
      <p:sp>
        <p:nvSpPr>
          <p:cNvPr id="11"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856173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u="sng" dirty="0">
                <a:solidFill>
                  <a:schemeClr val="tx1"/>
                </a:solidFill>
                <a:latin typeface="Calibri" panose="020F0502020204030204" pitchFamily="34" charset="0"/>
                <a:ea typeface="Times New Roman" panose="02020603050405020304" pitchFamily="18" charset="0"/>
              </a:rPr>
              <a:t>Best Practices for Boy Talks</a:t>
            </a:r>
            <a:r>
              <a:rPr lang="en-US" altLang="en-US" sz="1600" b="0" dirty="0">
                <a:solidFill>
                  <a:schemeClr val="tx1"/>
                </a:solidFill>
              </a:rPr>
              <a:t/>
            </a:r>
            <a:br>
              <a:rPr lang="en-US" altLang="en-US" sz="1600" b="0" dirty="0">
                <a:solidFill>
                  <a:schemeClr val="tx1"/>
                </a:solidFill>
              </a:rPr>
            </a:br>
            <a:endParaRPr lang="en-US"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12</a:t>
            </a:fld>
            <a:endParaRPr lang="en-US"/>
          </a:p>
        </p:txBody>
      </p:sp>
      <p:sp>
        <p:nvSpPr>
          <p:cNvPr id="5" name="Text Box 4"/>
          <p:cNvSpPr txBox="1">
            <a:spLocks noGrp="1" noChangeArrowheads="1"/>
          </p:cNvSpPr>
          <p:nvPr>
            <p:ph idx="1"/>
          </p:nvPr>
        </p:nvSpPr>
        <p:spPr bwMode="auto">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Option 1 – </a:t>
            </a:r>
            <a:r>
              <a:rPr kumimoji="0" lang="en-US" altLang="en-US" sz="2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Conduct Boy Talk by grade or assembly immediately after morning announcements in cafeteria.  Ask school for microphone.  These talks must be by grade for crowd control. </a:t>
            </a:r>
            <a:r>
              <a:rPr kumimoji="0" lang="en-US" altLang="en-US" sz="2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*Estimated time at school one hour.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Option 2 – </a:t>
            </a:r>
            <a:r>
              <a:rPr kumimoji="0" lang="en-US" altLang="en-US" sz="2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Conduct Boy Talk by grade during recess before or after lunch.  </a:t>
            </a:r>
            <a:r>
              <a:rPr kumimoji="0" lang="en-US" altLang="en-US" sz="2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Estimated time at school 2 hours.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Option 3 – </a:t>
            </a:r>
            <a:r>
              <a:rPr kumimoji="0" lang="en-US" altLang="en-US" sz="2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Conduct Boy Talk by grade during P.E.  </a:t>
            </a:r>
            <a:r>
              <a:rPr kumimoji="0" lang="en-US" altLang="en-US" sz="2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rPr>
              <a:t>Estimated time at school 4 hours.  </a:t>
            </a:r>
          </a:p>
        </p:txBody>
      </p:sp>
    </p:spTree>
    <p:extLst>
      <p:ext uri="{BB962C8B-B14F-4D97-AF65-F5344CB8AC3E}">
        <p14:creationId xmlns:p14="http://schemas.microsoft.com/office/powerpoint/2010/main" val="25175332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A8690B-5D05-40EF-B555-93DEA07FFC2B}" type="slidenum">
              <a:rPr lang="en-US" smtClean="0"/>
              <a:pPr>
                <a:defRPr/>
              </a:pPr>
              <a:t>13</a:t>
            </a:fld>
            <a:endParaRPr lang="en-US"/>
          </a:p>
        </p:txBody>
      </p:sp>
      <p:sp>
        <p:nvSpPr>
          <p:cNvPr id="3" name="Rectangle 2"/>
          <p:cNvSpPr/>
          <p:nvPr/>
        </p:nvSpPr>
        <p:spPr>
          <a:xfrm>
            <a:off x="0" y="-28356"/>
            <a:ext cx="9099550" cy="5827044"/>
          </a:xfrm>
          <a:prstGeom prst="rect">
            <a:avLst/>
          </a:prstGeom>
        </p:spPr>
        <p:txBody>
          <a:bodyPr wrap="square">
            <a:spAutoFit/>
          </a:bodyPr>
          <a:lstStyle/>
          <a:p>
            <a:pPr marL="0" marR="0" algn="ctr">
              <a:lnSpc>
                <a:spcPct val="107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Fall Round-up Unit Team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300" b="1" u="sng" dirty="0">
                <a:latin typeface="Calibri" panose="020F0502020204030204" pitchFamily="34" charset="0"/>
                <a:ea typeface="Calibri" panose="020F0502020204030204" pitchFamily="34" charset="0"/>
                <a:cs typeface="Times New Roman" panose="02020603050405020304" pitchFamily="18" charset="0"/>
              </a:rPr>
              <a:t>Unit Membership Chair</a:t>
            </a:r>
            <a:r>
              <a:rPr lang="en-US" sz="1300" dirty="0">
                <a:latin typeface="Calibri" panose="020F0502020204030204" pitchFamily="34" charset="0"/>
                <a:ea typeface="Calibri" panose="020F0502020204030204" pitchFamily="34" charset="0"/>
                <a:cs typeface="Times New Roman" panose="02020603050405020304" pitchFamily="18" charset="0"/>
              </a:rPr>
              <a:t> – Main point of contact for the Pack whose sole focus is membership growth and retention for the Pack. Membership Chair is responsible for setting up the date, time and location of the Round-up. Unit Membership Chair helps keep the relationship between the Pack and School healthy and strong. </a:t>
            </a:r>
          </a:p>
          <a:p>
            <a:pPr marL="0" marR="0">
              <a:lnSpc>
                <a:spcPct val="107000"/>
              </a:lnSpc>
              <a:spcBef>
                <a:spcPts val="0"/>
              </a:spcBef>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300" b="1" u="sng" dirty="0">
                <a:latin typeface="Calibri" panose="020F0502020204030204" pitchFamily="34" charset="0"/>
                <a:ea typeface="Calibri" panose="020F0502020204030204" pitchFamily="34" charset="0"/>
                <a:cs typeface="Times New Roman" panose="02020603050405020304" pitchFamily="18" charset="0"/>
              </a:rPr>
              <a:t>Unit Commissioner</a:t>
            </a:r>
            <a:r>
              <a:rPr lang="en-US" sz="1300" dirty="0">
                <a:latin typeface="Calibri" panose="020F0502020204030204" pitchFamily="34" charset="0"/>
                <a:ea typeface="Calibri" panose="020F0502020204030204" pitchFamily="34" charset="0"/>
                <a:cs typeface="Times New Roman" panose="02020603050405020304" pitchFamily="18" charset="0"/>
              </a:rPr>
              <a:t> – District level help and support. The Unit Commissioner’s general experience and general knowledge of Scouting can be used to help answer questions from new parents and with general flow of the evening and with paperwork.</a:t>
            </a:r>
          </a:p>
          <a:p>
            <a:pPr marL="0" marR="0">
              <a:lnSpc>
                <a:spcPct val="107000"/>
              </a:lnSpc>
              <a:spcBef>
                <a:spcPts val="0"/>
              </a:spcBef>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300" b="1" u="sng" dirty="0">
                <a:latin typeface="Calibri" panose="020F0502020204030204" pitchFamily="34" charset="0"/>
                <a:ea typeface="Calibri" panose="020F0502020204030204" pitchFamily="34" charset="0"/>
                <a:cs typeface="Times New Roman" panose="02020603050405020304" pitchFamily="18" charset="0"/>
              </a:rPr>
              <a:t>Den Leaders &amp; Assistants</a:t>
            </a:r>
            <a:r>
              <a:rPr lang="en-US" sz="1300" dirty="0">
                <a:latin typeface="Calibri" panose="020F0502020204030204" pitchFamily="34" charset="0"/>
                <a:ea typeface="Calibri" panose="020F0502020204030204" pitchFamily="34" charset="0"/>
                <a:cs typeface="Times New Roman" panose="02020603050405020304" pitchFamily="18" charset="0"/>
              </a:rPr>
              <a:t> - Den Leaders and Assistant Den Leaders should be used to help welcome new families into existing Dens. Also can help with the set and general orientation of new Dens. Den Leaders can also set up and help monitor games and activities for the boys while Pack Leadership talks to parents.</a:t>
            </a:r>
          </a:p>
          <a:p>
            <a:pPr marL="0" marR="0">
              <a:lnSpc>
                <a:spcPct val="107000"/>
              </a:lnSpc>
              <a:spcBef>
                <a:spcPts val="0"/>
              </a:spcBef>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300" b="1" u="sng" dirty="0">
                <a:latin typeface="Calibri" panose="020F0502020204030204" pitchFamily="34" charset="0"/>
                <a:ea typeface="Calibri" panose="020F0502020204030204" pitchFamily="34" charset="0"/>
                <a:cs typeface="Times New Roman" panose="02020603050405020304" pitchFamily="18" charset="0"/>
              </a:rPr>
              <a:t>Pack Committee –</a:t>
            </a:r>
            <a:r>
              <a:rPr lang="en-US" sz="1300" dirty="0">
                <a:latin typeface="Calibri" panose="020F0502020204030204" pitchFamily="34" charset="0"/>
                <a:ea typeface="Calibri" panose="020F0502020204030204" pitchFamily="34" charset="0"/>
                <a:cs typeface="Times New Roman" panose="02020603050405020304" pitchFamily="18" charset="0"/>
              </a:rPr>
              <a:t> Members of the Pack Committee play a very important role for your Fall Round-up. They can help secure things with the school. Depending on their role on the committee they can help with the collection of signatures (i.e. Committee Chair and COR on all adult applications) or to help collect money for registration and Boy’s Life.</a:t>
            </a:r>
          </a:p>
          <a:p>
            <a:pPr marL="0" marR="0">
              <a:lnSpc>
                <a:spcPct val="107000"/>
              </a:lnSpc>
              <a:spcBef>
                <a:spcPts val="0"/>
              </a:spcBef>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300" b="1" u="sng" dirty="0">
                <a:latin typeface="Calibri" panose="020F0502020204030204" pitchFamily="34" charset="0"/>
                <a:ea typeface="Calibri" panose="020F0502020204030204" pitchFamily="34" charset="0"/>
                <a:cs typeface="Times New Roman" panose="02020603050405020304" pitchFamily="18" charset="0"/>
              </a:rPr>
              <a:t>Troop Leaders &amp; Order of the Arrow Adult Members</a:t>
            </a:r>
            <a:r>
              <a:rPr lang="en-US" sz="1300" dirty="0">
                <a:latin typeface="Calibri" panose="020F0502020204030204" pitchFamily="34" charset="0"/>
                <a:ea typeface="Calibri" panose="020F0502020204030204" pitchFamily="34" charset="0"/>
                <a:cs typeface="Times New Roman" panose="02020603050405020304" pitchFamily="18" charset="0"/>
              </a:rPr>
              <a:t> – Troop Leadership and the OA can prove to be very helpful at a Fall Round-up. Both can provide general help and support for the Round-up. If an older brother shows up of if there is a 5</a:t>
            </a:r>
            <a:r>
              <a:rPr lang="en-US" sz="13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300" dirty="0">
                <a:latin typeface="Calibri" panose="020F0502020204030204" pitchFamily="34" charset="0"/>
                <a:ea typeface="Calibri" panose="020F0502020204030204" pitchFamily="34" charset="0"/>
                <a:cs typeface="Times New Roman" panose="02020603050405020304" pitchFamily="18" charset="0"/>
              </a:rPr>
              <a:t> grader that is already or soon to be 11, Troop Leader can register that boy into their Troop. Members of the OA can help promote the Packs out door program or help talk about the benefits of going camping or attending the local Council Day Camp.</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19577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spcBef>
                <a:spcPct val="0"/>
              </a:spcBef>
              <a:buFontTx/>
              <a:buNone/>
            </a:pPr>
            <a:fld id="{779A33D4-2068-4652-A8F3-5A9CD97607F9}" type="slidenum">
              <a:rPr lang="en-US" altLang="en-US" sz="1000">
                <a:solidFill>
                  <a:srgbClr val="95B3D7"/>
                </a:solidFill>
              </a:rPr>
              <a:pPr>
                <a:spcBef>
                  <a:spcPct val="0"/>
                </a:spcBef>
                <a:buFontTx/>
                <a:buNone/>
              </a:pPr>
              <a:t>14</a:t>
            </a:fld>
            <a:endParaRPr lang="en-US" altLang="en-US" sz="1000">
              <a:solidFill>
                <a:srgbClr val="95B3D7"/>
              </a:solidFill>
            </a:endParaRPr>
          </a:p>
        </p:txBody>
      </p:sp>
      <p:sp>
        <p:nvSpPr>
          <p:cNvPr id="3" name="TextBox 2"/>
          <p:cNvSpPr txBox="1"/>
          <p:nvPr/>
        </p:nvSpPr>
        <p:spPr>
          <a:xfrm>
            <a:off x="679450" y="534988"/>
            <a:ext cx="8007350" cy="5262979"/>
          </a:xfrm>
          <a:prstGeom prst="rect">
            <a:avLst/>
          </a:prstGeom>
          <a:noFill/>
        </p:spPr>
        <p:txBody>
          <a:bodyPr>
            <a:spAutoFit/>
          </a:bodyPr>
          <a:lstStyle/>
          <a:p>
            <a:pPr algn="ctr" eaLnBrk="1" hangingPunct="1">
              <a:defRPr/>
            </a:pPr>
            <a:r>
              <a:rPr lang="en-US" sz="2400" dirty="0" smtClean="0"/>
              <a:t>Round-up </a:t>
            </a:r>
            <a:r>
              <a:rPr lang="en-US" sz="2400" dirty="0"/>
              <a:t>basics</a:t>
            </a:r>
          </a:p>
          <a:p>
            <a:pPr algn="just" eaLnBrk="1" hangingPunct="1">
              <a:defRPr/>
            </a:pPr>
            <a:endParaRPr lang="en-US" sz="2400" dirty="0"/>
          </a:p>
          <a:p>
            <a:pPr eaLnBrk="1" hangingPunct="1">
              <a:buFont typeface="Arial" pitchFamily="34" charset="0"/>
              <a:buChar char="•"/>
              <a:defRPr/>
            </a:pPr>
            <a:r>
              <a:rPr lang="en-US" sz="1600" dirty="0"/>
              <a:t> </a:t>
            </a:r>
            <a:r>
              <a:rPr lang="en-US" sz="1600" dirty="0">
                <a:latin typeface="+mj-lt"/>
              </a:rPr>
              <a:t>	</a:t>
            </a:r>
            <a:r>
              <a:rPr lang="en-US" sz="1600" dirty="0" smtClean="0">
                <a:latin typeface="+mj-lt"/>
              </a:rPr>
              <a:t>2 </a:t>
            </a:r>
            <a:r>
              <a:rPr lang="en-US" sz="1600" dirty="0">
                <a:latin typeface="+mj-lt"/>
              </a:rPr>
              <a:t>sets of flyers (1</a:t>
            </a:r>
            <a:r>
              <a:rPr lang="en-US" sz="1600" baseline="30000" dirty="0">
                <a:latin typeface="+mj-lt"/>
              </a:rPr>
              <a:t>st</a:t>
            </a:r>
            <a:r>
              <a:rPr lang="en-US" sz="1600" dirty="0">
                <a:latin typeface="+mj-lt"/>
              </a:rPr>
              <a:t> flyer goes out 8-10 days before round-up &amp; 2</a:t>
            </a:r>
            <a:r>
              <a:rPr lang="en-US" sz="1600" baseline="30000" dirty="0">
                <a:latin typeface="+mj-lt"/>
              </a:rPr>
              <a:t>nd</a:t>
            </a:r>
            <a:r>
              <a:rPr lang="en-US" sz="1600" dirty="0">
                <a:latin typeface="+mj-lt"/>
              </a:rPr>
              <a:t> flyer goes out day </a:t>
            </a:r>
            <a:r>
              <a:rPr lang="en-US" sz="1600" dirty="0" smtClean="0">
                <a:latin typeface="+mj-lt"/>
              </a:rPr>
              <a:t>	before </a:t>
            </a:r>
            <a:r>
              <a:rPr lang="en-US" sz="1600" dirty="0">
                <a:latin typeface="+mj-lt"/>
              </a:rPr>
              <a:t>round-up) </a:t>
            </a:r>
            <a:r>
              <a:rPr lang="en-US" sz="1600" dirty="0" smtClean="0">
                <a:latin typeface="+mj-lt"/>
              </a:rPr>
              <a:t>Must </a:t>
            </a:r>
            <a:r>
              <a:rPr lang="en-US" sz="1600" dirty="0">
                <a:latin typeface="+mj-lt"/>
              </a:rPr>
              <a:t>provide your district executive with contact information for </a:t>
            </a:r>
            <a:r>
              <a:rPr lang="en-US" sz="1600" dirty="0" smtClean="0">
                <a:latin typeface="+mj-lt"/>
              </a:rPr>
              <a:t>	recruiting flyers</a:t>
            </a:r>
            <a:r>
              <a:rPr lang="en-US" sz="1600" dirty="0">
                <a:latin typeface="+mj-lt"/>
              </a:rPr>
              <a:t>	 (Unit contact number and email, recruiting date, time, and location)</a:t>
            </a:r>
          </a:p>
          <a:p>
            <a:pPr eaLnBrk="1" hangingPunct="1">
              <a:defRPr/>
            </a:pPr>
            <a:endParaRPr lang="en-US" sz="1600" dirty="0">
              <a:latin typeface="+mj-lt"/>
            </a:endParaRPr>
          </a:p>
          <a:p>
            <a:pPr eaLnBrk="1" hangingPunct="1">
              <a:buFont typeface="Arial" pitchFamily="34" charset="0"/>
              <a:buChar char="•"/>
              <a:defRPr/>
            </a:pPr>
            <a:r>
              <a:rPr lang="en-US" sz="1600" dirty="0">
                <a:latin typeface="+mj-lt"/>
              </a:rPr>
              <a:t> 	</a:t>
            </a:r>
            <a:r>
              <a:rPr lang="en-US" sz="1600" dirty="0" smtClean="0">
                <a:latin typeface="+mj-lt"/>
              </a:rPr>
              <a:t>Round-up nights  </a:t>
            </a:r>
            <a:r>
              <a:rPr lang="en-US" sz="1600" dirty="0">
                <a:latin typeface="+mj-lt"/>
              </a:rPr>
              <a:t>– Tuesday, Wednesday, and </a:t>
            </a:r>
            <a:r>
              <a:rPr lang="en-US" sz="1600" dirty="0" smtClean="0">
                <a:latin typeface="+mj-lt"/>
              </a:rPr>
              <a:t>Thursday, </a:t>
            </a:r>
            <a:r>
              <a:rPr lang="en-US" sz="1600" dirty="0"/>
              <a:t>6 p.m., 6:30 p.m. or 7 p.m. </a:t>
            </a:r>
            <a:endParaRPr lang="en-US" sz="1600" dirty="0">
              <a:latin typeface="+mj-lt"/>
            </a:endParaRPr>
          </a:p>
          <a:p>
            <a:pPr eaLnBrk="1" hangingPunct="1">
              <a:defRPr/>
            </a:pPr>
            <a:endParaRPr lang="en-US" sz="1600" dirty="0">
              <a:latin typeface="+mj-lt"/>
            </a:endParaRPr>
          </a:p>
          <a:p>
            <a:pPr eaLnBrk="1" hangingPunct="1">
              <a:buFont typeface="Arial" pitchFamily="34" charset="0"/>
              <a:buChar char="•"/>
              <a:defRPr/>
            </a:pPr>
            <a:r>
              <a:rPr lang="en-US" sz="1600" dirty="0">
                <a:latin typeface="+mj-lt"/>
              </a:rPr>
              <a:t> 	</a:t>
            </a:r>
            <a:r>
              <a:rPr lang="en-US" sz="1600" dirty="0" smtClean="0">
                <a:latin typeface="+mj-lt"/>
              </a:rPr>
              <a:t>Stick to script to stay </a:t>
            </a:r>
            <a:r>
              <a:rPr lang="en-US" sz="1600" dirty="0">
                <a:latin typeface="+mj-lt"/>
              </a:rPr>
              <a:t>within an hour and half.  </a:t>
            </a:r>
          </a:p>
          <a:p>
            <a:pPr eaLnBrk="1" hangingPunct="1">
              <a:defRPr/>
            </a:pPr>
            <a:endParaRPr lang="en-US" sz="1600" dirty="0">
              <a:latin typeface="+mj-lt"/>
            </a:endParaRPr>
          </a:p>
          <a:p>
            <a:pPr eaLnBrk="1" hangingPunct="1">
              <a:buFont typeface="Arial" pitchFamily="34" charset="0"/>
              <a:buChar char="•"/>
              <a:defRPr/>
            </a:pPr>
            <a:r>
              <a:rPr lang="en-US" sz="1600" dirty="0">
                <a:latin typeface="+mj-lt"/>
              </a:rPr>
              <a:t> 	Boy Talks for Cub Scouts done day before round-up – Monday, Tuesday, and Wednesday.  </a:t>
            </a:r>
          </a:p>
          <a:p>
            <a:pPr eaLnBrk="1" hangingPunct="1">
              <a:defRPr/>
            </a:pPr>
            <a:endParaRPr lang="en-US" sz="1600" dirty="0">
              <a:latin typeface="+mj-lt"/>
            </a:endParaRPr>
          </a:p>
          <a:p>
            <a:pPr marL="0" lvl="1" eaLnBrk="1" hangingPunct="1">
              <a:defRPr/>
            </a:pPr>
            <a:r>
              <a:rPr lang="en-US" sz="1600" dirty="0">
                <a:latin typeface="+mj-lt"/>
              </a:rPr>
              <a:t> 	</a:t>
            </a:r>
            <a:r>
              <a:rPr lang="en-US" sz="1600" dirty="0" smtClean="0"/>
              <a:t>Boy </a:t>
            </a:r>
            <a:r>
              <a:rPr lang="en-US" sz="1600" dirty="0"/>
              <a:t>talks must be done </a:t>
            </a:r>
            <a:r>
              <a:rPr lang="en-US" sz="1600" dirty="0" smtClean="0"/>
              <a:t>in  </a:t>
            </a:r>
            <a:r>
              <a:rPr lang="en-US" sz="1600" dirty="0"/>
              <a:t>5</a:t>
            </a:r>
            <a:r>
              <a:rPr lang="en-US" sz="1600" dirty="0" smtClean="0"/>
              <a:t> to 10 minute presentations.  </a:t>
            </a:r>
          </a:p>
          <a:p>
            <a:pPr marL="0" lvl="1" eaLnBrk="1" hangingPunct="1">
              <a:defRPr/>
            </a:pPr>
            <a:r>
              <a:rPr lang="en-US" sz="1600" dirty="0"/>
              <a:t>	</a:t>
            </a:r>
            <a:r>
              <a:rPr lang="en-US" sz="1600" dirty="0" smtClean="0"/>
              <a:t>Preferred </a:t>
            </a:r>
            <a:r>
              <a:rPr lang="en-US" sz="1600" dirty="0"/>
              <a:t>Boy Talk times are: 8:30 a.m. – 11:30 a.m. </a:t>
            </a:r>
          </a:p>
          <a:p>
            <a:pPr eaLnBrk="1" hangingPunct="1">
              <a:defRPr/>
            </a:pPr>
            <a:endParaRPr lang="en-US" sz="1600" dirty="0" smtClean="0"/>
          </a:p>
          <a:p>
            <a:pPr eaLnBrk="1" hangingPunct="1">
              <a:buFont typeface="Arial" pitchFamily="34" charset="0"/>
              <a:buChar char="•"/>
              <a:defRPr/>
            </a:pPr>
            <a:r>
              <a:rPr lang="en-US" sz="1600" dirty="0" smtClean="0">
                <a:latin typeface="+mj-lt"/>
              </a:rPr>
              <a:t> </a:t>
            </a:r>
            <a:r>
              <a:rPr lang="en-US" sz="1600" dirty="0">
                <a:latin typeface="+mj-lt"/>
              </a:rPr>
              <a:t>	Use the best practices for talking to potential Cub Scouts.</a:t>
            </a:r>
          </a:p>
          <a:p>
            <a:pPr eaLnBrk="1" hangingPunct="1">
              <a:defRPr/>
            </a:pPr>
            <a:endParaRPr lang="en-US" sz="1600" dirty="0">
              <a:latin typeface="+mj-lt"/>
            </a:endParaRPr>
          </a:p>
          <a:p>
            <a:pPr eaLnBrk="1" hangingPunct="1">
              <a:buFont typeface="Arial" pitchFamily="34" charset="0"/>
              <a:buChar char="•"/>
              <a:defRPr/>
            </a:pPr>
            <a:r>
              <a:rPr lang="en-US" sz="1600" dirty="0" smtClean="0">
                <a:latin typeface="+mj-lt"/>
              </a:rPr>
              <a:t> </a:t>
            </a:r>
            <a:r>
              <a:rPr lang="en-US" sz="1600" dirty="0">
                <a:latin typeface="+mj-lt"/>
              </a:rPr>
              <a:t>	Council will provide recruiting and round-up material. </a:t>
            </a:r>
            <a:endParaRPr lang="en-US" sz="1600" dirty="0" smtClean="0">
              <a:latin typeface="+mj-lt"/>
            </a:endParaRPr>
          </a:p>
          <a:p>
            <a:pPr eaLnBrk="1" hangingPunct="1">
              <a:buFont typeface="Arial" pitchFamily="34" charset="0"/>
              <a:buChar char="•"/>
              <a:defRPr/>
            </a:pPr>
            <a:endParaRPr lang="en-US" sz="1600" dirty="0">
              <a:latin typeface="+mj-lt"/>
            </a:endParaRPr>
          </a:p>
          <a:p>
            <a:pPr eaLnBrk="1" hangingPunct="1">
              <a:buFont typeface="Arial" pitchFamily="34" charset="0"/>
              <a:buChar char="•"/>
              <a:defRPr/>
            </a:pPr>
            <a:r>
              <a:rPr lang="en-US" sz="1600" dirty="0" smtClean="0">
                <a:latin typeface="+mj-lt"/>
              </a:rPr>
              <a:t>        Parent Orientation to be done by the Unit Membership Chair and Pack!</a:t>
            </a:r>
            <a:endParaRPr lang="en-US" sz="1600" dirty="0">
              <a:latin typeface="+mj-lt"/>
            </a:endParaRPr>
          </a:p>
        </p:txBody>
      </p:sp>
    </p:spTree>
    <p:extLst>
      <p:ext uri="{BB962C8B-B14F-4D97-AF65-F5344CB8AC3E}">
        <p14:creationId xmlns:p14="http://schemas.microsoft.com/office/powerpoint/2010/main" val="29788143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spcBef>
                <a:spcPct val="0"/>
              </a:spcBef>
              <a:buFontTx/>
              <a:buNone/>
            </a:pPr>
            <a:fld id="{3220A9F1-9BA5-402F-A438-CCF0591CD74F}" type="slidenum">
              <a:rPr lang="en-US" altLang="en-US" sz="1000">
                <a:solidFill>
                  <a:srgbClr val="95B3D7"/>
                </a:solidFill>
              </a:rPr>
              <a:pPr>
                <a:spcBef>
                  <a:spcPct val="0"/>
                </a:spcBef>
                <a:buFontTx/>
                <a:buNone/>
              </a:pPr>
              <a:t>15</a:t>
            </a:fld>
            <a:endParaRPr lang="en-US" altLang="en-US" sz="1000">
              <a:solidFill>
                <a:srgbClr val="95B3D7"/>
              </a:solidFill>
            </a:endParaRPr>
          </a:p>
        </p:txBody>
      </p:sp>
      <p:sp>
        <p:nvSpPr>
          <p:cNvPr id="3" name="TextBox 2"/>
          <p:cNvSpPr txBox="1"/>
          <p:nvPr/>
        </p:nvSpPr>
        <p:spPr>
          <a:xfrm>
            <a:off x="352425" y="522288"/>
            <a:ext cx="8334375" cy="5940088"/>
          </a:xfrm>
          <a:prstGeom prst="rect">
            <a:avLst/>
          </a:prstGeom>
          <a:noFill/>
        </p:spPr>
        <p:txBody>
          <a:bodyPr>
            <a:spAutoFit/>
          </a:bodyPr>
          <a:lstStyle/>
          <a:p>
            <a:pPr algn="ctr" eaLnBrk="1" hangingPunct="1">
              <a:defRPr/>
            </a:pPr>
            <a:r>
              <a:rPr lang="en-US" sz="2400" u="sng" dirty="0"/>
              <a:t>Registration fees and application submission procedures</a:t>
            </a:r>
          </a:p>
          <a:p>
            <a:pPr algn="ctr" eaLnBrk="1" hangingPunct="1">
              <a:defRPr/>
            </a:pPr>
            <a:endParaRPr lang="en-US" dirty="0"/>
          </a:p>
          <a:p>
            <a:pPr algn="just" eaLnBrk="1" hangingPunct="1">
              <a:buFont typeface="Arial" pitchFamily="34" charset="0"/>
              <a:buChar char="•"/>
              <a:defRPr/>
            </a:pPr>
            <a:r>
              <a:rPr lang="en-US" sz="1400" dirty="0"/>
              <a:t> 	</a:t>
            </a:r>
            <a:r>
              <a:rPr lang="en-US" sz="2000" dirty="0" smtClean="0">
                <a:latin typeface="+mj-lt"/>
              </a:rPr>
              <a:t>Turn in all applications and registration fees that night or by the next 	business day after round up. The registration Fee on all flyers will be $25. 	$24 for the membership fee and $1 for the insurance. There may be a 	pack fee statement and that will be added to the flyer. Boy’s Life Fee of 	$12 is optional.</a:t>
            </a:r>
            <a:endParaRPr lang="en-US" sz="2000" dirty="0">
              <a:latin typeface="+mj-lt"/>
            </a:endParaRPr>
          </a:p>
          <a:p>
            <a:pPr algn="just" eaLnBrk="1" hangingPunct="1">
              <a:defRPr/>
            </a:pPr>
            <a:r>
              <a:rPr lang="en-US" sz="2000" dirty="0">
                <a:latin typeface="+mj-lt"/>
              </a:rPr>
              <a:t> </a:t>
            </a:r>
          </a:p>
          <a:p>
            <a:pPr algn="just" eaLnBrk="1" hangingPunct="1">
              <a:buFont typeface="Arial" pitchFamily="34" charset="0"/>
              <a:buChar char="•"/>
              <a:defRPr/>
            </a:pPr>
            <a:r>
              <a:rPr lang="en-US" sz="2000" dirty="0">
                <a:latin typeface="+mj-lt"/>
              </a:rPr>
              <a:t> 	Checks payable to the Boy Scouts of America, </a:t>
            </a:r>
            <a:r>
              <a:rPr lang="en-US" sz="2000" dirty="0" smtClean="0">
                <a:latin typeface="+mj-lt"/>
              </a:rPr>
              <a:t>Rio Grande Council.</a:t>
            </a:r>
            <a:endParaRPr lang="en-US" sz="2000" dirty="0">
              <a:latin typeface="+mj-lt"/>
            </a:endParaRPr>
          </a:p>
          <a:p>
            <a:pPr algn="just" eaLnBrk="1" hangingPunct="1">
              <a:defRPr/>
            </a:pPr>
            <a:r>
              <a:rPr lang="en-US" sz="2000" dirty="0">
                <a:latin typeface="+mj-lt"/>
              </a:rPr>
              <a:t> </a:t>
            </a:r>
          </a:p>
          <a:p>
            <a:pPr algn="just" eaLnBrk="1" hangingPunct="1">
              <a:buFont typeface="Arial" pitchFamily="34" charset="0"/>
              <a:buChar char="•"/>
              <a:defRPr/>
            </a:pPr>
            <a:r>
              <a:rPr lang="en-US" sz="2000" dirty="0">
                <a:latin typeface="+mj-lt"/>
              </a:rPr>
              <a:t> 	Units collecting any other fees must do so separately.  It is suggested that </a:t>
            </a:r>
            <a:r>
              <a:rPr lang="en-US" sz="2000" dirty="0" smtClean="0">
                <a:latin typeface="+mj-lt"/>
              </a:rPr>
              <a:t>	those </a:t>
            </a:r>
            <a:r>
              <a:rPr lang="en-US" sz="2000" dirty="0">
                <a:latin typeface="+mj-lt"/>
              </a:rPr>
              <a:t>fees be collected at 	a separate meeting and not during the </a:t>
            </a:r>
            <a:r>
              <a:rPr lang="en-US" sz="2000" dirty="0" smtClean="0">
                <a:latin typeface="+mj-lt"/>
              </a:rPr>
              <a:t>round-	up. </a:t>
            </a:r>
            <a:endParaRPr lang="en-US" sz="2000" dirty="0">
              <a:latin typeface="+mj-lt"/>
            </a:endParaRPr>
          </a:p>
          <a:p>
            <a:pPr algn="just" eaLnBrk="1" hangingPunct="1">
              <a:defRPr/>
            </a:pPr>
            <a:r>
              <a:rPr lang="en-US" sz="2000" dirty="0">
                <a:latin typeface="+mj-lt"/>
              </a:rPr>
              <a:t> </a:t>
            </a:r>
          </a:p>
          <a:p>
            <a:pPr algn="just" eaLnBrk="1" hangingPunct="1">
              <a:buFont typeface="Arial" pitchFamily="34" charset="0"/>
              <a:buChar char="•"/>
              <a:defRPr/>
            </a:pPr>
            <a:r>
              <a:rPr lang="en-US" sz="2000" dirty="0" smtClean="0">
                <a:latin typeface="+mj-lt"/>
              </a:rPr>
              <a:t> </a:t>
            </a:r>
            <a:r>
              <a:rPr lang="en-US" sz="2000" dirty="0">
                <a:latin typeface="+mj-lt"/>
              </a:rPr>
              <a:t>	</a:t>
            </a:r>
            <a:r>
              <a:rPr lang="en-US" sz="2000" dirty="0" smtClean="0">
                <a:latin typeface="+mj-lt"/>
              </a:rPr>
              <a:t>Adult </a:t>
            </a:r>
            <a:r>
              <a:rPr lang="en-US" sz="2000" dirty="0">
                <a:latin typeface="+mj-lt"/>
              </a:rPr>
              <a:t>applications require signatures from the CC, COR. </a:t>
            </a:r>
            <a:r>
              <a:rPr lang="en-US" sz="2000" dirty="0" smtClean="0">
                <a:latin typeface="+mj-lt"/>
              </a:rPr>
              <a:t> Try to get these 	volunteers at the round-up.</a:t>
            </a:r>
          </a:p>
          <a:p>
            <a:pPr algn="just" eaLnBrk="1" hangingPunct="1">
              <a:defRPr/>
            </a:pPr>
            <a:r>
              <a:rPr lang="en-US" sz="2000" dirty="0">
                <a:latin typeface="+mj-lt"/>
              </a:rPr>
              <a:t>  </a:t>
            </a:r>
          </a:p>
          <a:p>
            <a:pPr algn="just" eaLnBrk="1" hangingPunct="1">
              <a:buFont typeface="Arial" pitchFamily="34" charset="0"/>
              <a:buChar char="•"/>
              <a:defRPr/>
            </a:pPr>
            <a:r>
              <a:rPr lang="en-US" sz="2000" dirty="0">
                <a:latin typeface="+mj-lt"/>
              </a:rPr>
              <a:t> 	Although Boy’s life is optional </a:t>
            </a:r>
            <a:r>
              <a:rPr lang="en-US" sz="2000" dirty="0" smtClean="0">
                <a:latin typeface="+mj-lt"/>
              </a:rPr>
              <a:t>it </a:t>
            </a:r>
            <a:r>
              <a:rPr lang="en-US" sz="2000" dirty="0">
                <a:latin typeface="+mj-lt"/>
              </a:rPr>
              <a:t>will be strongly encouraged.  </a:t>
            </a:r>
          </a:p>
          <a:p>
            <a:pPr algn="just" eaLnBrk="1" hangingPunct="1">
              <a:defRPr/>
            </a:pPr>
            <a:r>
              <a:rPr lang="en-US" dirty="0"/>
              <a:t> </a:t>
            </a:r>
          </a:p>
        </p:txBody>
      </p:sp>
    </p:spTree>
    <p:extLst>
      <p:ext uri="{BB962C8B-B14F-4D97-AF65-F5344CB8AC3E}">
        <p14:creationId xmlns:p14="http://schemas.microsoft.com/office/powerpoint/2010/main" val="28561761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A8690B-5D05-40EF-B555-93DEA07FFC2B}" type="slidenum">
              <a:rPr lang="en-US" smtClean="0"/>
              <a:pPr>
                <a:defRPr/>
              </a:pPr>
              <a:t>16</a:t>
            </a:fld>
            <a:endParaRPr lang="en-US"/>
          </a:p>
        </p:txBody>
      </p:sp>
      <p:pic>
        <p:nvPicPr>
          <p:cNvPr id="3" name="Picture 2"/>
          <p:cNvPicPr>
            <a:picLocks noChangeAspect="1"/>
          </p:cNvPicPr>
          <p:nvPr/>
        </p:nvPicPr>
        <p:blipFill>
          <a:blip r:embed="rId2"/>
          <a:stretch>
            <a:fillRect/>
          </a:stretch>
        </p:blipFill>
        <p:spPr>
          <a:xfrm>
            <a:off x="678427" y="-1"/>
            <a:ext cx="7801896" cy="7182465"/>
          </a:xfrm>
          <a:prstGeom prst="rect">
            <a:avLst/>
          </a:prstGeom>
        </p:spPr>
      </p:pic>
    </p:spTree>
    <p:extLst>
      <p:ext uri="{BB962C8B-B14F-4D97-AF65-F5344CB8AC3E}">
        <p14:creationId xmlns:p14="http://schemas.microsoft.com/office/powerpoint/2010/main" val="13532148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A8690B-5D05-40EF-B555-93DEA07FFC2B}" type="slidenum">
              <a:rPr lang="en-US" smtClean="0"/>
              <a:pPr>
                <a:defRPr/>
              </a:pPr>
              <a:t>17</a:t>
            </a:fld>
            <a:endParaRPr lang="en-US"/>
          </a:p>
        </p:txBody>
      </p:sp>
      <p:sp>
        <p:nvSpPr>
          <p:cNvPr id="3" name="Rectangle 2"/>
          <p:cNvSpPr/>
          <p:nvPr/>
        </p:nvSpPr>
        <p:spPr>
          <a:xfrm>
            <a:off x="1047135" y="601738"/>
            <a:ext cx="7418439" cy="4893647"/>
          </a:xfrm>
          <a:prstGeom prst="rect">
            <a:avLst/>
          </a:prstGeom>
        </p:spPr>
        <p:txBody>
          <a:bodyPr wrap="square">
            <a:spAutoFit/>
          </a:bodyPr>
          <a:lstStyle/>
          <a:p>
            <a:pPr algn="ctr" eaLnBrk="1" hangingPunct="1">
              <a:defRPr/>
            </a:pPr>
            <a:r>
              <a:rPr lang="en-US" sz="2400" u="sng" dirty="0" smtClean="0"/>
              <a:t>We now have a new and improved process of turning in our membership applications.</a:t>
            </a:r>
          </a:p>
          <a:p>
            <a:pPr algn="ctr" eaLnBrk="1" hangingPunct="1">
              <a:defRPr/>
            </a:pPr>
            <a:endParaRPr lang="en-US" sz="2400" u="sng" dirty="0"/>
          </a:p>
          <a:p>
            <a:pPr algn="ctr" eaLnBrk="1" hangingPunct="1">
              <a:defRPr/>
            </a:pPr>
            <a:r>
              <a:rPr lang="en-US" sz="2400" u="sng" dirty="0" smtClean="0"/>
              <a:t>We need your help to </a:t>
            </a:r>
          </a:p>
          <a:p>
            <a:pPr algn="ctr" eaLnBrk="1" hangingPunct="1">
              <a:defRPr/>
            </a:pPr>
            <a:r>
              <a:rPr lang="en-US" sz="2400" u="sng" dirty="0" smtClean="0"/>
              <a:t>Please Turn in Original Applications!</a:t>
            </a:r>
          </a:p>
          <a:p>
            <a:pPr algn="ctr" eaLnBrk="1" hangingPunct="1">
              <a:defRPr/>
            </a:pPr>
            <a:endParaRPr lang="en-US" sz="2400" u="sng" dirty="0"/>
          </a:p>
          <a:p>
            <a:pPr algn="ctr" eaLnBrk="1" hangingPunct="1">
              <a:defRPr/>
            </a:pPr>
            <a:r>
              <a:rPr lang="en-US" sz="2400" u="sng" dirty="0" smtClean="0"/>
              <a:t>Also please make sure you have the current version of our Youth and Adult applications!</a:t>
            </a:r>
          </a:p>
          <a:p>
            <a:pPr algn="ctr" eaLnBrk="1" hangingPunct="1">
              <a:defRPr/>
            </a:pPr>
            <a:endParaRPr lang="en-US" sz="2400" u="sng" dirty="0"/>
          </a:p>
          <a:p>
            <a:pPr algn="ctr" eaLnBrk="1" hangingPunct="1">
              <a:defRPr/>
            </a:pPr>
            <a:r>
              <a:rPr lang="en-US" sz="2400" u="sng" dirty="0" smtClean="0"/>
              <a:t>You can get them here or from your District Executive!</a:t>
            </a:r>
          </a:p>
          <a:p>
            <a:pPr algn="ctr" eaLnBrk="1" hangingPunct="1">
              <a:defRPr/>
            </a:pPr>
            <a:endParaRPr lang="en-US" sz="2400" u="sng" dirty="0"/>
          </a:p>
          <a:p>
            <a:pPr algn="ctr" eaLnBrk="1" hangingPunct="1">
              <a:defRPr/>
            </a:pPr>
            <a:endParaRPr lang="en-US" sz="2400" u="sng" dirty="0"/>
          </a:p>
        </p:txBody>
      </p:sp>
    </p:spTree>
    <p:extLst>
      <p:ext uri="{BB962C8B-B14F-4D97-AF65-F5344CB8AC3E}">
        <p14:creationId xmlns:p14="http://schemas.microsoft.com/office/powerpoint/2010/main" val="41156883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A8690B-5D05-40EF-B555-93DEA07FFC2B}" type="slidenum">
              <a:rPr lang="en-US" smtClean="0"/>
              <a:pPr>
                <a:defRPr/>
              </a:pPr>
              <a:t>18</a:t>
            </a:fld>
            <a:endParaRPr lang="en-US"/>
          </a:p>
        </p:txBody>
      </p:sp>
      <p:pic>
        <p:nvPicPr>
          <p:cNvPr id="4" name="Picture 3"/>
          <p:cNvPicPr>
            <a:picLocks noChangeAspect="1"/>
          </p:cNvPicPr>
          <p:nvPr/>
        </p:nvPicPr>
        <p:blipFill>
          <a:blip r:embed="rId2"/>
          <a:stretch>
            <a:fillRect/>
          </a:stretch>
        </p:blipFill>
        <p:spPr>
          <a:xfrm>
            <a:off x="-464654" y="-464509"/>
            <a:ext cx="10073307" cy="7787017"/>
          </a:xfrm>
          <a:prstGeom prst="rect">
            <a:avLst/>
          </a:prstGeom>
        </p:spPr>
      </p:pic>
    </p:spTree>
    <p:extLst>
      <p:ext uri="{BB962C8B-B14F-4D97-AF65-F5344CB8AC3E}">
        <p14:creationId xmlns:p14="http://schemas.microsoft.com/office/powerpoint/2010/main" val="23435031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A8690B-5D05-40EF-B555-93DEA07FFC2B}" type="slidenum">
              <a:rPr lang="en-US" smtClean="0"/>
              <a:pPr>
                <a:defRPr/>
              </a:pPr>
              <a:t>19</a:t>
            </a:fld>
            <a:endParaRPr lang="en-US"/>
          </a:p>
        </p:txBody>
      </p:sp>
      <p:pic>
        <p:nvPicPr>
          <p:cNvPr id="3" name="Picture 2"/>
          <p:cNvPicPr>
            <a:picLocks noChangeAspect="1"/>
          </p:cNvPicPr>
          <p:nvPr/>
        </p:nvPicPr>
        <p:blipFill>
          <a:blip r:embed="rId2"/>
          <a:stretch>
            <a:fillRect/>
          </a:stretch>
        </p:blipFill>
        <p:spPr>
          <a:xfrm>
            <a:off x="-464654" y="-464509"/>
            <a:ext cx="10073307" cy="7787017"/>
          </a:xfrm>
          <a:prstGeom prst="rect">
            <a:avLst/>
          </a:prstGeom>
        </p:spPr>
      </p:pic>
    </p:spTree>
    <p:extLst>
      <p:ext uri="{BB962C8B-B14F-4D97-AF65-F5344CB8AC3E}">
        <p14:creationId xmlns:p14="http://schemas.microsoft.com/office/powerpoint/2010/main" val="5427755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latin typeface="Helvetica" panose="020B0604020202020204" pitchFamily="34" charset="0"/>
                <a:ea typeface="ヒラギノ角ゴ Pro W3"/>
              </a:rPr>
              <a:t>2015 Fall Round-up</a:t>
            </a:r>
          </a:p>
        </p:txBody>
      </p:sp>
      <p:sp>
        <p:nvSpPr>
          <p:cNvPr id="133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9pPr>
          </a:lstStyle>
          <a:p>
            <a:fld id="{F59E19BA-2BBA-4AD3-A483-9785C20B957F}" type="slidenum">
              <a:rPr lang="en-US" altLang="en-US" smtClean="0"/>
              <a:pPr/>
              <a:t>2</a:t>
            </a:fld>
            <a:endParaRPr lang="en-US" altLang="en-US" smtClean="0"/>
          </a:p>
        </p:txBody>
      </p:sp>
      <p:sp>
        <p:nvSpPr>
          <p:cNvPr id="4" name="TextBox 3"/>
          <p:cNvSpPr txBox="1"/>
          <p:nvPr/>
        </p:nvSpPr>
        <p:spPr>
          <a:xfrm>
            <a:off x="944379" y="1723869"/>
            <a:ext cx="4624267" cy="3477875"/>
          </a:xfrm>
          <a:prstGeom prst="rect">
            <a:avLst/>
          </a:prstGeom>
          <a:noFill/>
        </p:spPr>
        <p:txBody>
          <a:bodyPr wrap="square" rtlCol="0">
            <a:spAutoFit/>
          </a:bodyPr>
          <a:lstStyle/>
          <a:p>
            <a:r>
              <a:rPr lang="en-US" altLang="en-US" sz="2000" b="1" dirty="0" smtClean="0">
                <a:latin typeface="Helvetica" panose="020B0604020202020204" pitchFamily="34" charset="0"/>
              </a:rPr>
              <a:t>New Fall </a:t>
            </a:r>
            <a:r>
              <a:rPr lang="en-US" altLang="en-US" sz="2000" b="1" dirty="0">
                <a:latin typeface="Helvetica" panose="020B0604020202020204" pitchFamily="34" charset="0"/>
              </a:rPr>
              <a:t>Membership </a:t>
            </a:r>
            <a:r>
              <a:rPr lang="en-US" altLang="en-US" sz="2000" b="1" dirty="0" smtClean="0">
                <a:latin typeface="Helvetica" panose="020B0604020202020204" pitchFamily="34" charset="0"/>
              </a:rPr>
              <a:t>Round-up using the best practices for recruiting:</a:t>
            </a:r>
          </a:p>
          <a:p>
            <a:endParaRPr lang="en-US" altLang="en-US" sz="2000" dirty="0">
              <a:latin typeface="Helvetica" panose="020B0604020202020204" pitchFamily="34" charset="0"/>
            </a:endParaRPr>
          </a:p>
          <a:p>
            <a:pPr marL="342900" indent="-342900">
              <a:buFont typeface="Arial" panose="020B0604020202020204" pitchFamily="34" charset="0"/>
              <a:buChar char="•"/>
            </a:pPr>
            <a:r>
              <a:rPr lang="en-US" altLang="en-US" sz="2000" dirty="0" smtClean="0">
                <a:latin typeface="Helvetica" panose="020B0604020202020204" pitchFamily="34" charset="0"/>
              </a:rPr>
              <a:t>New Cub Scouts</a:t>
            </a:r>
          </a:p>
          <a:p>
            <a:pPr marL="342900" indent="-342900">
              <a:buFont typeface="Arial" panose="020B0604020202020204" pitchFamily="34" charset="0"/>
              <a:buChar char="•"/>
            </a:pPr>
            <a:endParaRPr lang="en-US" altLang="en-US" sz="2000" dirty="0">
              <a:latin typeface="Helvetica" panose="020B0604020202020204" pitchFamily="34" charset="0"/>
            </a:endParaRPr>
          </a:p>
          <a:p>
            <a:pPr marL="342900" indent="-342900">
              <a:buFont typeface="Arial" panose="020B0604020202020204" pitchFamily="34" charset="0"/>
              <a:buChar char="•"/>
            </a:pPr>
            <a:r>
              <a:rPr lang="en-US" altLang="en-US" sz="2000" dirty="0" smtClean="0">
                <a:latin typeface="Helvetica" panose="020B0604020202020204" pitchFamily="34" charset="0"/>
              </a:rPr>
              <a:t>New Adult Volunteers</a:t>
            </a:r>
          </a:p>
          <a:p>
            <a:pPr marL="342900" indent="-342900">
              <a:buFont typeface="Arial" panose="020B0604020202020204" pitchFamily="34" charset="0"/>
              <a:buChar char="•"/>
            </a:pPr>
            <a:endParaRPr lang="en-US" altLang="en-US" sz="2000" dirty="0">
              <a:latin typeface="Helvetica" panose="020B0604020202020204" pitchFamily="34" charset="0"/>
            </a:endParaRPr>
          </a:p>
          <a:p>
            <a:r>
              <a:rPr lang="en-US" altLang="en-US" sz="2000" dirty="0" smtClean="0">
                <a:latin typeface="Helvetica" panose="020B0604020202020204" pitchFamily="34" charset="0"/>
              </a:rPr>
              <a:t>* Growing Stronger Cub Scout Packs</a:t>
            </a:r>
            <a:endParaRPr lang="en-US" altLang="en-US" sz="2000" dirty="0">
              <a:latin typeface="Helvetica" panose="020B0604020202020204" pitchFamily="34" charset="0"/>
            </a:endParaRPr>
          </a:p>
          <a:p>
            <a:pPr marL="342900" indent="-342900">
              <a:buFont typeface="Arial" panose="020B0604020202020204" pitchFamily="34" charset="0"/>
              <a:buChar char="•"/>
            </a:pPr>
            <a:endParaRPr lang="en-US" altLang="en-US" sz="2000" dirty="0">
              <a:latin typeface="Helvetica" panose="020B0604020202020204" pitchFamily="34" charset="0"/>
            </a:endParaRPr>
          </a:p>
          <a:p>
            <a:r>
              <a:rPr lang="en-US" altLang="en-US" sz="2000" dirty="0" smtClean="0">
                <a:latin typeface="Helvetica" panose="020B0604020202020204" pitchFamily="34" charset="0"/>
              </a:rPr>
              <a:t>* Year Round Recruiting!</a:t>
            </a:r>
            <a:endParaRPr lang="en-US" altLang="en-US" sz="2000" dirty="0">
              <a:solidFill>
                <a:srgbClr val="FF0000"/>
              </a:solidFill>
              <a:latin typeface="Helvetica"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647" y="1417638"/>
            <a:ext cx="2241228" cy="4333865"/>
          </a:xfrm>
          <a:prstGeom prst="rect">
            <a:avLst/>
          </a:prstGeom>
        </p:spPr>
      </p:pic>
      <p:sp>
        <p:nvSpPr>
          <p:cNvPr id="6" name="TextBox 5"/>
          <p:cNvSpPr txBox="1"/>
          <p:nvPr/>
        </p:nvSpPr>
        <p:spPr>
          <a:xfrm rot="1068468">
            <a:off x="7510072" y="2023672"/>
            <a:ext cx="1439056" cy="1200329"/>
          </a:xfrm>
          <a:prstGeom prst="rect">
            <a:avLst/>
          </a:prstGeom>
          <a:noFill/>
        </p:spPr>
        <p:txBody>
          <a:bodyPr wrap="square" rtlCol="0">
            <a:spAutoFit/>
          </a:bodyPr>
          <a:lstStyle/>
          <a:p>
            <a:r>
              <a:rPr lang="en-US" dirty="0" smtClean="0"/>
              <a:t>Hi I’m Ethan the New Cub Scout Champion!</a:t>
            </a:r>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the best practices to grow Scouting.  No shortcuts!</a:t>
            </a:r>
            <a:endParaRPr lang="en-US"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20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020" y="1535666"/>
            <a:ext cx="2829669" cy="4255089"/>
          </a:xfrm>
          <a:prstGeom prst="rect">
            <a:avLst/>
          </a:prstGeom>
        </p:spPr>
      </p:pic>
      <p:sp>
        <p:nvSpPr>
          <p:cNvPr id="7" name="TextBox 6"/>
          <p:cNvSpPr txBox="1"/>
          <p:nvPr/>
        </p:nvSpPr>
        <p:spPr>
          <a:xfrm>
            <a:off x="374754" y="2653259"/>
            <a:ext cx="4482059" cy="523220"/>
          </a:xfrm>
          <a:prstGeom prst="rect">
            <a:avLst/>
          </a:prstGeom>
          <a:noFill/>
        </p:spPr>
        <p:txBody>
          <a:bodyPr wrap="square" rtlCol="0">
            <a:spAutoFit/>
          </a:bodyPr>
          <a:lstStyle/>
          <a:p>
            <a:pPr algn="ctr"/>
            <a:r>
              <a:rPr lang="en-US" sz="2800" dirty="0" smtClean="0"/>
              <a:t>Boy Talks + Round-ups =</a:t>
            </a:r>
            <a:endParaRPr lang="en-US" sz="2800" dirty="0"/>
          </a:p>
        </p:txBody>
      </p:sp>
    </p:spTree>
    <p:extLst>
      <p:ext uri="{BB962C8B-B14F-4D97-AF65-F5344CB8AC3E}">
        <p14:creationId xmlns:p14="http://schemas.microsoft.com/office/powerpoint/2010/main" val="12360917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spcBef>
                <a:spcPct val="0"/>
              </a:spcBef>
              <a:buFontTx/>
              <a:buNone/>
            </a:pPr>
            <a:fld id="{D13ADFBD-6F83-4785-8EAD-B5D20EB5703A}" type="slidenum">
              <a:rPr lang="en-US" altLang="en-US" sz="1000">
                <a:solidFill>
                  <a:srgbClr val="95B3D7"/>
                </a:solidFill>
              </a:rPr>
              <a:pPr>
                <a:spcBef>
                  <a:spcPct val="0"/>
                </a:spcBef>
                <a:buFontTx/>
                <a:buNone/>
              </a:pPr>
              <a:t>3</a:t>
            </a:fld>
            <a:endParaRPr lang="en-US" altLang="en-US" sz="1000">
              <a:solidFill>
                <a:srgbClr val="95B3D7"/>
              </a:solidFill>
            </a:endParaRPr>
          </a:p>
        </p:txBody>
      </p:sp>
      <p:sp>
        <p:nvSpPr>
          <p:cNvPr id="13315" name="TextBox 2"/>
          <p:cNvSpPr txBox="1">
            <a:spLocks noChangeArrowheads="1"/>
          </p:cNvSpPr>
          <p:nvPr/>
        </p:nvSpPr>
        <p:spPr bwMode="auto">
          <a:xfrm>
            <a:off x="1382842" y="2793221"/>
            <a:ext cx="6427033"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lgn="ctr" eaLnBrk="1" hangingPunct="1">
              <a:spcBef>
                <a:spcPct val="0"/>
              </a:spcBef>
              <a:buFontTx/>
              <a:buNone/>
            </a:pPr>
            <a:r>
              <a:rPr lang="en-US" altLang="en-US" sz="2800" u="sng" dirty="0">
                <a:solidFill>
                  <a:schemeClr val="tx1"/>
                </a:solidFill>
                <a:latin typeface="Lucida Grande" pitchFamily="-128" charset="0"/>
              </a:rPr>
              <a:t>New to </a:t>
            </a:r>
            <a:r>
              <a:rPr lang="en-US" altLang="en-US" sz="2800" u="sng" dirty="0" smtClean="0">
                <a:solidFill>
                  <a:schemeClr val="tx1"/>
                </a:solidFill>
                <a:latin typeface="Lucida Grande" pitchFamily="-128" charset="0"/>
              </a:rPr>
              <a:t>2015</a:t>
            </a:r>
            <a:endParaRPr lang="en-US" altLang="en-US" sz="2800" u="sng" dirty="0">
              <a:solidFill>
                <a:schemeClr val="tx1"/>
              </a:solidFill>
              <a:latin typeface="Lucida Grande" pitchFamily="-128" charset="0"/>
            </a:endParaRPr>
          </a:p>
          <a:p>
            <a:pPr algn="ctr" eaLnBrk="1" hangingPunct="1">
              <a:spcBef>
                <a:spcPct val="0"/>
              </a:spcBef>
              <a:buFontTx/>
              <a:buNone/>
            </a:pPr>
            <a:endParaRPr lang="en-US" altLang="en-US" sz="1800" b="0" dirty="0">
              <a:solidFill>
                <a:schemeClr val="tx1"/>
              </a:solidFill>
              <a:latin typeface="Lucida Grande" pitchFamily="-128" charset="0"/>
            </a:endParaRPr>
          </a:p>
          <a:p>
            <a:pPr algn="just" eaLnBrk="1" hangingPunct="1">
              <a:lnSpc>
                <a:spcPct val="150000"/>
              </a:lnSpc>
              <a:spcBef>
                <a:spcPct val="0"/>
              </a:spcBef>
            </a:pPr>
            <a:r>
              <a:rPr lang="en-US" altLang="en-US" sz="1800" b="0" dirty="0">
                <a:solidFill>
                  <a:schemeClr val="tx1"/>
                </a:solidFill>
                <a:latin typeface="Lucida Grande" pitchFamily="-128" charset="0"/>
              </a:rPr>
              <a:t>  	</a:t>
            </a:r>
            <a:r>
              <a:rPr lang="en-US" altLang="en-US" sz="2000" b="0" dirty="0">
                <a:solidFill>
                  <a:schemeClr val="tx1"/>
                </a:solidFill>
                <a:latin typeface="+mj-lt"/>
              </a:rPr>
              <a:t>Volunteer driven </a:t>
            </a:r>
          </a:p>
          <a:p>
            <a:pPr algn="just" eaLnBrk="1" hangingPunct="1">
              <a:lnSpc>
                <a:spcPct val="150000"/>
              </a:lnSpc>
              <a:spcBef>
                <a:spcPct val="0"/>
              </a:spcBef>
            </a:pPr>
            <a:r>
              <a:rPr lang="en-US" altLang="en-US" sz="2000" b="0" dirty="0">
                <a:solidFill>
                  <a:schemeClr val="tx1"/>
                </a:solidFill>
                <a:latin typeface="+mj-lt"/>
              </a:rPr>
              <a:t>	Professionally guided and supported </a:t>
            </a:r>
          </a:p>
          <a:p>
            <a:pPr algn="just" eaLnBrk="1" hangingPunct="1">
              <a:lnSpc>
                <a:spcPct val="150000"/>
              </a:lnSpc>
              <a:spcBef>
                <a:spcPct val="0"/>
              </a:spcBef>
            </a:pPr>
            <a:r>
              <a:rPr lang="en-US" altLang="en-US" sz="2000" b="0" dirty="0">
                <a:solidFill>
                  <a:schemeClr val="tx1"/>
                </a:solidFill>
                <a:latin typeface="+mj-lt"/>
              </a:rPr>
              <a:t>	</a:t>
            </a:r>
            <a:r>
              <a:rPr lang="en-US" altLang="en-US" sz="2000" b="0" dirty="0" smtClean="0">
                <a:solidFill>
                  <a:schemeClr val="tx1"/>
                </a:solidFill>
                <a:latin typeface="+mj-lt"/>
              </a:rPr>
              <a:t>New </a:t>
            </a:r>
            <a:r>
              <a:rPr lang="en-US" altLang="en-US" sz="2000" b="0" dirty="0">
                <a:solidFill>
                  <a:schemeClr val="tx1"/>
                </a:solidFill>
                <a:latin typeface="+mj-lt"/>
              </a:rPr>
              <a:t>Recruiting material </a:t>
            </a:r>
          </a:p>
          <a:p>
            <a:pPr algn="just" eaLnBrk="1" hangingPunct="1">
              <a:lnSpc>
                <a:spcPct val="150000"/>
              </a:lnSpc>
              <a:spcBef>
                <a:spcPct val="0"/>
              </a:spcBef>
            </a:pPr>
            <a:r>
              <a:rPr lang="en-US" altLang="en-US" sz="2000" b="0" dirty="0">
                <a:solidFill>
                  <a:schemeClr val="tx1"/>
                </a:solidFill>
                <a:latin typeface="+mj-lt"/>
              </a:rPr>
              <a:t> 	</a:t>
            </a:r>
            <a:r>
              <a:rPr lang="en-US" altLang="en-US" sz="2000" b="0" dirty="0" smtClean="0">
                <a:solidFill>
                  <a:schemeClr val="tx1"/>
                </a:solidFill>
                <a:latin typeface="+mj-lt"/>
              </a:rPr>
              <a:t>Unit Membership Chair</a:t>
            </a:r>
          </a:p>
          <a:p>
            <a:pPr algn="just" eaLnBrk="1" hangingPunct="1">
              <a:lnSpc>
                <a:spcPct val="150000"/>
              </a:lnSpc>
              <a:spcBef>
                <a:spcPct val="0"/>
              </a:spcBef>
            </a:pPr>
            <a:r>
              <a:rPr lang="en-US" altLang="en-US" sz="2000" b="0" dirty="0" smtClean="0">
                <a:solidFill>
                  <a:schemeClr val="tx1"/>
                </a:solidFill>
                <a:latin typeface="+mj-lt"/>
              </a:rPr>
              <a:t>      Pinewood Derby Kits for every New Cub Scout</a:t>
            </a:r>
            <a:endParaRPr lang="en-US" altLang="en-US" sz="2000" b="0" dirty="0">
              <a:solidFill>
                <a:schemeClr val="tx1"/>
              </a:solidFill>
              <a:latin typeface="+mj-lt"/>
            </a:endParaRPr>
          </a:p>
          <a:p>
            <a:pPr algn="just" eaLnBrk="1" hangingPunct="1">
              <a:lnSpc>
                <a:spcPct val="150000"/>
              </a:lnSpc>
              <a:spcBef>
                <a:spcPct val="0"/>
              </a:spcBef>
              <a:buNone/>
            </a:pPr>
            <a:endParaRPr lang="en-US" altLang="en-US" sz="1800" b="0" dirty="0">
              <a:solidFill>
                <a:schemeClr val="tx1"/>
              </a:solidFill>
              <a:latin typeface="Lucida Grande" pitchFamily="-128" charset="0"/>
            </a:endParaRPr>
          </a:p>
        </p:txBody>
      </p:sp>
      <p:sp>
        <p:nvSpPr>
          <p:cNvPr id="5" name="TextBox 4"/>
          <p:cNvSpPr txBox="1">
            <a:spLocks noChangeArrowheads="1"/>
          </p:cNvSpPr>
          <p:nvPr/>
        </p:nvSpPr>
        <p:spPr bwMode="auto">
          <a:xfrm>
            <a:off x="1133403" y="443895"/>
            <a:ext cx="692590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lgn="ctr" eaLnBrk="1" hangingPunct="1">
              <a:spcBef>
                <a:spcPct val="0"/>
              </a:spcBef>
              <a:buFontTx/>
              <a:buNone/>
            </a:pPr>
            <a:r>
              <a:rPr lang="en-US" altLang="en-US" sz="3200" b="0" dirty="0">
                <a:solidFill>
                  <a:schemeClr val="tx1"/>
                </a:solidFill>
                <a:latin typeface="Lucida Grande" pitchFamily="-128" charset="0"/>
              </a:rPr>
              <a:t>The Boy Scouts of America is a volunteer driven organization guided and supported by a professional </a:t>
            </a:r>
            <a:r>
              <a:rPr lang="en-US" altLang="en-US" sz="3200" b="0" dirty="0" smtClean="0">
                <a:solidFill>
                  <a:schemeClr val="tx1"/>
                </a:solidFill>
                <a:latin typeface="Lucida Grande" pitchFamily="-128" charset="0"/>
              </a:rPr>
              <a:t>staff</a:t>
            </a:r>
            <a:endParaRPr lang="en-US" altLang="en-US" sz="1800" b="0" i="1" dirty="0">
              <a:solidFill>
                <a:schemeClr val="tx1"/>
              </a:solidFill>
              <a:latin typeface="Lucida Grande" pitchFamily="-128" charset="0"/>
            </a:endParaRPr>
          </a:p>
        </p:txBody>
      </p:sp>
    </p:spTree>
    <p:extLst>
      <p:ext uri="{BB962C8B-B14F-4D97-AF65-F5344CB8AC3E}">
        <p14:creationId xmlns:p14="http://schemas.microsoft.com/office/powerpoint/2010/main" val="41852926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spcBef>
                <a:spcPct val="0"/>
              </a:spcBef>
              <a:buFontTx/>
              <a:buNone/>
            </a:pPr>
            <a:fld id="{BF266E7C-FCD1-467A-858F-68AB60AD8FA4}" type="slidenum">
              <a:rPr lang="en-US" altLang="en-US" sz="1000">
                <a:solidFill>
                  <a:srgbClr val="95B3D7"/>
                </a:solidFill>
              </a:rPr>
              <a:pPr>
                <a:spcBef>
                  <a:spcPct val="0"/>
                </a:spcBef>
                <a:buFontTx/>
                <a:buNone/>
              </a:pPr>
              <a:t>4</a:t>
            </a:fld>
            <a:endParaRPr lang="en-US" altLang="en-US" sz="1000">
              <a:solidFill>
                <a:srgbClr val="95B3D7"/>
              </a:solidFill>
            </a:endParaRPr>
          </a:p>
        </p:txBody>
      </p:sp>
      <p:sp>
        <p:nvSpPr>
          <p:cNvPr id="14339" name="TextBox 2"/>
          <p:cNvSpPr txBox="1">
            <a:spLocks noChangeArrowheads="1"/>
          </p:cNvSpPr>
          <p:nvPr/>
        </p:nvSpPr>
        <p:spPr bwMode="auto">
          <a:xfrm>
            <a:off x="1093788" y="650875"/>
            <a:ext cx="7370762"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pitchFamily="-128"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pitchFamily="-128" charset="-128"/>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pitchFamily="-128"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pitchFamily="-128"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pitchFamily="-128" charset="-128"/>
              </a:defRPr>
            </a:lvl9pPr>
          </a:lstStyle>
          <a:p>
            <a:pPr algn="ctr" eaLnBrk="1" hangingPunct="1">
              <a:spcBef>
                <a:spcPct val="0"/>
              </a:spcBef>
              <a:buFontTx/>
              <a:buNone/>
            </a:pPr>
            <a:r>
              <a:rPr lang="en-US" altLang="en-US" u="sng" dirty="0">
                <a:solidFill>
                  <a:schemeClr val="tx1"/>
                </a:solidFill>
                <a:latin typeface="Lucida Grande" pitchFamily="-128" charset="0"/>
              </a:rPr>
              <a:t>Human Resources to Grow Scouting</a:t>
            </a:r>
          </a:p>
          <a:p>
            <a:pPr algn="ctr" eaLnBrk="1" hangingPunct="1">
              <a:spcBef>
                <a:spcPct val="0"/>
              </a:spcBef>
              <a:buFontTx/>
              <a:buNone/>
            </a:pPr>
            <a:endParaRPr lang="en-US" altLang="en-US" b="0" dirty="0">
              <a:solidFill>
                <a:schemeClr val="tx1"/>
              </a:solidFill>
              <a:latin typeface="Lucida Grande" pitchFamily="-128" charset="0"/>
            </a:endParaRPr>
          </a:p>
          <a:p>
            <a:pPr marL="285750" indent="-285750" eaLnBrk="1" hangingPunct="1">
              <a:lnSpc>
                <a:spcPct val="150000"/>
              </a:lnSpc>
              <a:spcBef>
                <a:spcPct val="0"/>
              </a:spcBef>
            </a:pPr>
            <a:r>
              <a:rPr lang="en-US" altLang="en-US" sz="2000" b="0" dirty="0" smtClean="0">
                <a:solidFill>
                  <a:schemeClr val="tx1"/>
                </a:solidFill>
                <a:latin typeface="Lucida Grande" pitchFamily="-128" charset="0"/>
              </a:rPr>
              <a:t>Unit Membership Chair</a:t>
            </a:r>
          </a:p>
          <a:p>
            <a:pPr marL="285750" indent="-285750" eaLnBrk="1" hangingPunct="1">
              <a:lnSpc>
                <a:spcPct val="150000"/>
              </a:lnSpc>
              <a:spcBef>
                <a:spcPct val="0"/>
              </a:spcBef>
            </a:pPr>
            <a:r>
              <a:rPr lang="en-US" altLang="en-US" sz="2000" b="0" dirty="0" smtClean="0">
                <a:solidFill>
                  <a:schemeClr val="tx1"/>
                </a:solidFill>
                <a:latin typeface="Lucida Grande" pitchFamily="-128" charset="0"/>
              </a:rPr>
              <a:t>Unit </a:t>
            </a:r>
            <a:r>
              <a:rPr lang="en-US" altLang="en-US" sz="2000" b="0" dirty="0">
                <a:solidFill>
                  <a:schemeClr val="tx1"/>
                </a:solidFill>
                <a:latin typeface="Lucida Grande" pitchFamily="-128" charset="0"/>
              </a:rPr>
              <a:t>Leaders and Unit Committees</a:t>
            </a:r>
          </a:p>
          <a:p>
            <a:pPr marL="285750" indent="-285750" eaLnBrk="1" hangingPunct="1">
              <a:lnSpc>
                <a:spcPct val="150000"/>
              </a:lnSpc>
              <a:spcBef>
                <a:spcPct val="0"/>
              </a:spcBef>
            </a:pPr>
            <a:r>
              <a:rPr lang="en-US" altLang="en-US" sz="2000" b="0" dirty="0" smtClean="0">
                <a:solidFill>
                  <a:schemeClr val="tx1"/>
                </a:solidFill>
                <a:latin typeface="Lucida Grande" pitchFamily="-128" charset="0"/>
              </a:rPr>
              <a:t>District </a:t>
            </a:r>
            <a:r>
              <a:rPr lang="en-US" altLang="en-US" sz="2000" b="0" dirty="0">
                <a:solidFill>
                  <a:schemeClr val="tx1"/>
                </a:solidFill>
                <a:latin typeface="Lucida Grande" pitchFamily="-128" charset="0"/>
              </a:rPr>
              <a:t>Membership Teams</a:t>
            </a:r>
          </a:p>
          <a:p>
            <a:pPr marL="285750" indent="-285750" eaLnBrk="1" hangingPunct="1">
              <a:lnSpc>
                <a:spcPct val="150000"/>
              </a:lnSpc>
              <a:spcBef>
                <a:spcPct val="0"/>
              </a:spcBef>
            </a:pPr>
            <a:r>
              <a:rPr lang="en-US" altLang="en-US" sz="2000" b="0" dirty="0" smtClean="0">
                <a:solidFill>
                  <a:schemeClr val="tx1"/>
                </a:solidFill>
                <a:latin typeface="Lucida Grande" pitchFamily="-128" charset="0"/>
              </a:rPr>
              <a:t>Scout </a:t>
            </a:r>
            <a:r>
              <a:rPr lang="en-US" altLang="en-US" sz="2000" b="0" dirty="0">
                <a:solidFill>
                  <a:schemeClr val="tx1"/>
                </a:solidFill>
                <a:latin typeface="Lucida Grande" pitchFamily="-128" charset="0"/>
              </a:rPr>
              <a:t>volunteers</a:t>
            </a:r>
          </a:p>
          <a:p>
            <a:pPr marL="285750" indent="-285750" eaLnBrk="1" hangingPunct="1">
              <a:lnSpc>
                <a:spcPct val="150000"/>
              </a:lnSpc>
              <a:spcBef>
                <a:spcPct val="0"/>
              </a:spcBef>
            </a:pPr>
            <a:r>
              <a:rPr lang="en-US" altLang="en-US" sz="2000" b="0" dirty="0" smtClean="0">
                <a:solidFill>
                  <a:schemeClr val="tx1"/>
                </a:solidFill>
                <a:latin typeface="Lucida Grande" pitchFamily="-128" charset="0"/>
              </a:rPr>
              <a:t>Adult Members of the Order </a:t>
            </a:r>
            <a:r>
              <a:rPr lang="en-US" altLang="en-US" sz="2000" b="0" dirty="0">
                <a:solidFill>
                  <a:schemeClr val="tx1"/>
                </a:solidFill>
                <a:latin typeface="Lucida Grande" pitchFamily="-128" charset="0"/>
              </a:rPr>
              <a:t>of the Arrow</a:t>
            </a:r>
          </a:p>
          <a:p>
            <a:pPr marL="285750" indent="-285750" eaLnBrk="1" hangingPunct="1">
              <a:lnSpc>
                <a:spcPct val="150000"/>
              </a:lnSpc>
              <a:spcBef>
                <a:spcPct val="0"/>
              </a:spcBef>
            </a:pPr>
            <a:r>
              <a:rPr lang="en-US" altLang="en-US" sz="2000" b="0" dirty="0" smtClean="0">
                <a:solidFill>
                  <a:schemeClr val="tx1"/>
                </a:solidFill>
                <a:latin typeface="Lucida Grande" pitchFamily="-128" charset="0"/>
              </a:rPr>
              <a:t>Council </a:t>
            </a:r>
            <a:r>
              <a:rPr lang="en-US" altLang="en-US" sz="2000" b="0" dirty="0">
                <a:solidFill>
                  <a:schemeClr val="tx1"/>
                </a:solidFill>
                <a:latin typeface="Lucida Grande" pitchFamily="-128" charset="0"/>
              </a:rPr>
              <a:t>Staff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441" y="3032065"/>
            <a:ext cx="1933575" cy="2143125"/>
          </a:xfrm>
          <a:prstGeom prst="rect">
            <a:avLst/>
          </a:prstGeom>
        </p:spPr>
      </p:pic>
    </p:spTree>
    <p:extLst>
      <p:ext uri="{BB962C8B-B14F-4D97-AF65-F5344CB8AC3E}">
        <p14:creationId xmlns:p14="http://schemas.microsoft.com/office/powerpoint/2010/main" val="10723165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EA8690B-5D05-40EF-B555-93DEA07FFC2B}" type="slidenum">
              <a:rPr lang="en-US" smtClean="0"/>
              <a:pPr>
                <a:defRPr/>
              </a:pPr>
              <a:t>5</a:t>
            </a:fld>
            <a:endParaRPr lang="en-US"/>
          </a:p>
        </p:txBody>
      </p:sp>
      <p:pic>
        <p:nvPicPr>
          <p:cNvPr id="3" name="Picture 2"/>
          <p:cNvPicPr>
            <a:picLocks noChangeAspect="1"/>
          </p:cNvPicPr>
          <p:nvPr/>
        </p:nvPicPr>
        <p:blipFill>
          <a:blip r:embed="rId2"/>
          <a:stretch>
            <a:fillRect/>
          </a:stretch>
        </p:blipFill>
        <p:spPr>
          <a:xfrm>
            <a:off x="108942" y="304608"/>
            <a:ext cx="8710593" cy="5702323"/>
          </a:xfrm>
          <a:prstGeom prst="rect">
            <a:avLst/>
          </a:prstGeom>
        </p:spPr>
      </p:pic>
    </p:spTree>
    <p:extLst>
      <p:ext uri="{BB962C8B-B14F-4D97-AF65-F5344CB8AC3E}">
        <p14:creationId xmlns:p14="http://schemas.microsoft.com/office/powerpoint/2010/main" val="7693139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latin typeface="Helvetica" panose="020B0604020202020204" pitchFamily="34" charset="0"/>
                <a:ea typeface="ヒラギノ角ゴ Pro W3"/>
              </a:rPr>
              <a:t>Fall Round-up Timeline</a:t>
            </a:r>
          </a:p>
        </p:txBody>
      </p:sp>
      <p:sp>
        <p:nvSpPr>
          <p:cNvPr id="14339" name="Content Placeholder 2"/>
          <p:cNvSpPr>
            <a:spLocks noGrp="1"/>
          </p:cNvSpPr>
          <p:nvPr>
            <p:ph idx="1"/>
          </p:nvPr>
        </p:nvSpPr>
        <p:spPr>
          <a:xfrm>
            <a:off x="457200" y="1600200"/>
            <a:ext cx="5343993" cy="4525963"/>
          </a:xfrm>
        </p:spPr>
        <p:txBody>
          <a:bodyPr/>
          <a:lstStyle/>
          <a:p>
            <a:pPr>
              <a:lnSpc>
                <a:spcPct val="150000"/>
              </a:lnSpc>
              <a:spcBef>
                <a:spcPts val="0"/>
              </a:spcBef>
            </a:pPr>
            <a:r>
              <a:rPr lang="en-US" altLang="en-US" sz="1800" dirty="0" smtClean="0">
                <a:solidFill>
                  <a:schemeClr val="tx1"/>
                </a:solidFill>
                <a:latin typeface="Helvetica" panose="020B0604020202020204" pitchFamily="34" charset="0"/>
                <a:ea typeface="ヒラギノ角ゴ Pro W3"/>
              </a:rPr>
              <a:t>First 60 Days: August 24 – Oct 24</a:t>
            </a:r>
          </a:p>
          <a:p>
            <a:pPr>
              <a:lnSpc>
                <a:spcPct val="150000"/>
              </a:lnSpc>
              <a:spcBef>
                <a:spcPts val="0"/>
              </a:spcBef>
            </a:pPr>
            <a:r>
              <a:rPr lang="en-US" altLang="en-US" sz="1800" dirty="0" smtClean="0">
                <a:solidFill>
                  <a:schemeClr val="tx1"/>
                </a:solidFill>
                <a:latin typeface="Helvetica" panose="020B0604020202020204" pitchFamily="34" charset="0"/>
                <a:ea typeface="ヒラギノ角ゴ Pro W3"/>
              </a:rPr>
              <a:t>Labor Day, September 7, 2015</a:t>
            </a:r>
          </a:p>
          <a:p>
            <a:pPr>
              <a:lnSpc>
                <a:spcPct val="150000"/>
              </a:lnSpc>
              <a:spcBef>
                <a:spcPts val="0"/>
              </a:spcBef>
            </a:pPr>
            <a:r>
              <a:rPr lang="en-US" sz="1800" dirty="0">
                <a:solidFill>
                  <a:schemeClr val="tx1"/>
                </a:solidFill>
              </a:rPr>
              <a:t>Tuesday, Wednesday &amp; Thursday – Round-ups</a:t>
            </a:r>
          </a:p>
          <a:p>
            <a:pPr>
              <a:lnSpc>
                <a:spcPct val="150000"/>
              </a:lnSpc>
              <a:spcBef>
                <a:spcPts val="0"/>
              </a:spcBef>
            </a:pPr>
            <a:r>
              <a:rPr lang="en-US" sz="1800" dirty="0" smtClean="0">
                <a:solidFill>
                  <a:schemeClr val="tx1"/>
                </a:solidFill>
              </a:rPr>
              <a:t>Monday</a:t>
            </a:r>
            <a:r>
              <a:rPr lang="en-US" sz="1800" dirty="0">
                <a:solidFill>
                  <a:schemeClr val="tx1"/>
                </a:solidFill>
              </a:rPr>
              <a:t>, Tuesday &amp; Wednesday – Boy Talks</a:t>
            </a:r>
          </a:p>
          <a:p>
            <a:pPr>
              <a:lnSpc>
                <a:spcPct val="150000"/>
              </a:lnSpc>
              <a:spcBef>
                <a:spcPts val="0"/>
              </a:spcBef>
            </a:pPr>
            <a:r>
              <a:rPr lang="en-US" sz="1800" dirty="0" smtClean="0">
                <a:solidFill>
                  <a:schemeClr val="tx1"/>
                </a:solidFill>
              </a:rPr>
              <a:t>First </a:t>
            </a:r>
            <a:r>
              <a:rPr lang="en-US" sz="1800" dirty="0">
                <a:solidFill>
                  <a:schemeClr val="tx1"/>
                </a:solidFill>
              </a:rPr>
              <a:t>set of flyers to go out 8-10 days before </a:t>
            </a:r>
            <a:r>
              <a:rPr lang="en-US" sz="1800" dirty="0" smtClean="0">
                <a:solidFill>
                  <a:schemeClr val="tx1"/>
                </a:solidFill>
              </a:rPr>
              <a:t>round-up</a:t>
            </a:r>
          </a:p>
          <a:p>
            <a:pPr>
              <a:lnSpc>
                <a:spcPct val="150000"/>
              </a:lnSpc>
              <a:spcBef>
                <a:spcPts val="0"/>
              </a:spcBef>
            </a:pPr>
            <a:r>
              <a:rPr lang="en-US" sz="1800" dirty="0" smtClean="0">
                <a:solidFill>
                  <a:schemeClr val="tx1"/>
                </a:solidFill>
              </a:rPr>
              <a:t>Posters &amp; yard signs up, week before round-up</a:t>
            </a:r>
          </a:p>
          <a:p>
            <a:pPr>
              <a:lnSpc>
                <a:spcPct val="150000"/>
              </a:lnSpc>
              <a:spcBef>
                <a:spcPts val="0"/>
              </a:spcBef>
            </a:pPr>
            <a:r>
              <a:rPr lang="en-US" sz="1800" dirty="0" smtClean="0">
                <a:solidFill>
                  <a:schemeClr val="tx1"/>
                </a:solidFill>
              </a:rPr>
              <a:t>Second set of flyers given at Boy Talk day before round-up</a:t>
            </a:r>
            <a:endParaRPr lang="en-US" sz="1800" dirty="0">
              <a:solidFill>
                <a:schemeClr val="tx1"/>
              </a:solidFill>
            </a:endParaRPr>
          </a:p>
          <a:p>
            <a:pPr marL="0" indent="0">
              <a:buFont typeface="Arial" panose="020B0604020202020204" pitchFamily="34" charset="0"/>
              <a:buNone/>
            </a:pPr>
            <a:endParaRPr lang="en-US" altLang="en-US" dirty="0">
              <a:latin typeface="Helvetica" panose="020B0604020202020204" pitchFamily="34" charset="0"/>
              <a:ea typeface="ヒラギノ角ゴ Pro W3"/>
            </a:endParaRPr>
          </a:p>
        </p:txBody>
      </p:sp>
      <p:sp>
        <p:nvSpPr>
          <p:cNvPr id="14340"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a:cs typeface="ヒラギノ角ゴ Pro W3"/>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a:cs typeface="ヒラギノ角ゴ Pro W3"/>
              </a:defRPr>
            </a:lvl2pPr>
            <a:lvl3pPr marL="1143000" indent="-228600">
              <a:spcBef>
                <a:spcPct val="20000"/>
              </a:spcBef>
              <a:buFont typeface="Arial" panose="020B0604020202020204" pitchFamily="34" charset="0"/>
              <a:buChar char="•"/>
              <a:defRPr sz="2400">
                <a:solidFill>
                  <a:srgbClr val="005AA3"/>
                </a:solidFill>
                <a:latin typeface="Helvetica" panose="020B0604020202020204" pitchFamily="34" charset="0"/>
                <a:ea typeface="ヒラギノ角ゴ Pro W3"/>
                <a:cs typeface="ヒラギノ角ゴ Pro W3"/>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a:cs typeface="ヒラギノ角ゴ Pro W3"/>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a:cs typeface="ヒラギノ角ゴ Pro W3"/>
              </a:defRPr>
            </a:lvl9pPr>
          </a:lstStyle>
          <a:p>
            <a:fld id="{EE0016CE-EB40-4269-A9AE-2DF534055CC3}" type="slidenum">
              <a:rPr lang="en-US" altLang="en-US" smtClean="0"/>
              <a:pPr/>
              <a:t>6</a:t>
            </a:fld>
            <a:endParaRPr lang="en-US" altLang="en-US" smtClean="0"/>
          </a:p>
        </p:txBody>
      </p:sp>
      <p:sp>
        <p:nvSpPr>
          <p:cNvPr id="2" name="TextBox 1"/>
          <p:cNvSpPr txBox="1"/>
          <p:nvPr/>
        </p:nvSpPr>
        <p:spPr>
          <a:xfrm rot="1237854">
            <a:off x="5971375" y="2116454"/>
            <a:ext cx="2809407" cy="1754326"/>
          </a:xfrm>
          <a:prstGeom prst="rect">
            <a:avLst/>
          </a:prstGeom>
          <a:noFill/>
        </p:spPr>
        <p:txBody>
          <a:bodyPr wrap="square" rtlCol="0">
            <a:spAutoFit/>
          </a:bodyPr>
          <a:lstStyle/>
          <a:p>
            <a:r>
              <a:rPr lang="en-US" dirty="0" smtClean="0"/>
              <a:t>Work smart through Unit Membership Chairs working closely with District Executives to schedule Boy Talks and Round-up.  </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Round-up Time </a:t>
            </a:r>
            <a:endParaRPr lang="en-US" dirty="0"/>
          </a:p>
        </p:txBody>
      </p:sp>
      <p:sp>
        <p:nvSpPr>
          <p:cNvPr id="3" name="Content Placeholder 2"/>
          <p:cNvSpPr>
            <a:spLocks noGrp="1"/>
          </p:cNvSpPr>
          <p:nvPr>
            <p:ph idx="1"/>
          </p:nvPr>
        </p:nvSpPr>
        <p:spPr/>
        <p:txBody>
          <a:bodyPr/>
          <a:lstStyle/>
          <a:p>
            <a:r>
              <a:rPr lang="en-US" dirty="0" smtClean="0"/>
              <a:t>6:00 pm</a:t>
            </a:r>
          </a:p>
          <a:p>
            <a:endParaRPr lang="en-US" dirty="0"/>
          </a:p>
          <a:p>
            <a:r>
              <a:rPr lang="en-US" dirty="0" smtClean="0"/>
              <a:t>6:30 pm</a:t>
            </a:r>
          </a:p>
          <a:p>
            <a:pPr marL="0" indent="0">
              <a:buNone/>
            </a:pPr>
            <a:endParaRPr lang="en-US" dirty="0"/>
          </a:p>
          <a:p>
            <a:r>
              <a:rPr lang="en-US" dirty="0" smtClean="0"/>
              <a:t>7:00 pm</a:t>
            </a:r>
          </a:p>
          <a:p>
            <a:endParaRPr lang="en-US" dirty="0"/>
          </a:p>
          <a:p>
            <a:r>
              <a:rPr lang="en-US" dirty="0" smtClean="0"/>
              <a:t>Strive for a set time</a:t>
            </a:r>
            <a:endParaRPr lang="en-US"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7</a:t>
            </a:fld>
            <a:endParaRPr lang="en-US"/>
          </a:p>
        </p:txBody>
      </p:sp>
      <p:sp>
        <p:nvSpPr>
          <p:cNvPr id="5" name="TextBox 4"/>
          <p:cNvSpPr txBox="1"/>
          <p:nvPr/>
        </p:nvSpPr>
        <p:spPr>
          <a:xfrm rot="804184">
            <a:off x="4235562" y="2253519"/>
            <a:ext cx="4153687" cy="1477328"/>
          </a:xfrm>
          <a:prstGeom prst="rect">
            <a:avLst/>
          </a:prstGeom>
          <a:noFill/>
        </p:spPr>
        <p:txBody>
          <a:bodyPr wrap="square" rtlCol="0">
            <a:spAutoFit/>
          </a:bodyPr>
          <a:lstStyle/>
          <a:p>
            <a:r>
              <a:rPr lang="en-US" dirty="0" smtClean="0"/>
              <a:t>Work with Unit Membership Chair and your District Executives to coordinate Round-up times.  Think of the parent’s travel time from work to house and to the school cafeteria.</a:t>
            </a:r>
            <a:endParaRPr lang="en-US" dirty="0"/>
          </a:p>
        </p:txBody>
      </p:sp>
    </p:spTree>
    <p:extLst>
      <p:ext uri="{BB962C8B-B14F-4D97-AF65-F5344CB8AC3E}">
        <p14:creationId xmlns:p14="http://schemas.microsoft.com/office/powerpoint/2010/main" val="17639710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Round-up 10 times</a:t>
            </a:r>
            <a:endParaRPr lang="en-US" dirty="0"/>
          </a:p>
        </p:txBody>
      </p:sp>
      <p:sp>
        <p:nvSpPr>
          <p:cNvPr id="3" name="Content Placeholder 2"/>
          <p:cNvSpPr>
            <a:spLocks noGrp="1"/>
          </p:cNvSpPr>
          <p:nvPr>
            <p:ph idx="1"/>
          </p:nvPr>
        </p:nvSpPr>
        <p:spPr/>
        <p:txBody>
          <a:bodyPr/>
          <a:lstStyle/>
          <a:p>
            <a:r>
              <a:rPr lang="en-US" sz="2000" dirty="0" smtClean="0"/>
              <a:t>Fall Round up Night</a:t>
            </a:r>
          </a:p>
          <a:p>
            <a:r>
              <a:rPr lang="en-US" sz="2000" dirty="0" smtClean="0"/>
              <a:t>Open House/Meet the Teacher</a:t>
            </a:r>
          </a:p>
          <a:p>
            <a:r>
              <a:rPr lang="en-US" sz="2000" dirty="0" smtClean="0"/>
              <a:t>Posters</a:t>
            </a:r>
          </a:p>
          <a:p>
            <a:r>
              <a:rPr lang="en-US" sz="2000" dirty="0" smtClean="0"/>
              <a:t>Flyers</a:t>
            </a:r>
          </a:p>
          <a:p>
            <a:r>
              <a:rPr lang="en-US" sz="2000" dirty="0" smtClean="0"/>
              <a:t>Yard Signs</a:t>
            </a:r>
          </a:p>
          <a:p>
            <a:r>
              <a:rPr lang="en-US" sz="2000" dirty="0" smtClean="0"/>
              <a:t>Boy Talk Flyers</a:t>
            </a:r>
          </a:p>
          <a:p>
            <a:r>
              <a:rPr lang="en-US" sz="2000" dirty="0" smtClean="0"/>
              <a:t>Social Media</a:t>
            </a:r>
          </a:p>
          <a:p>
            <a:r>
              <a:rPr lang="en-US" sz="2000" dirty="0" smtClean="0"/>
              <a:t>Boy Talks</a:t>
            </a:r>
          </a:p>
          <a:p>
            <a:r>
              <a:rPr lang="en-US" sz="2000" dirty="0" smtClean="0"/>
              <a:t>You Tube Videos</a:t>
            </a:r>
          </a:p>
          <a:p>
            <a:r>
              <a:rPr lang="en-US" sz="2000" dirty="0" smtClean="0"/>
              <a:t>Marquis</a:t>
            </a:r>
          </a:p>
          <a:p>
            <a:r>
              <a:rPr lang="en-US" sz="2000" dirty="0" smtClean="0"/>
              <a:t>School announcements</a:t>
            </a:r>
            <a:endParaRPr lang="en-US" sz="2000"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8</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rot="10800000">
            <a:off x="4630014" y="2452118"/>
            <a:ext cx="4367933" cy="3275950"/>
          </a:xfrm>
          <a:prstGeom prst="rect">
            <a:avLst/>
          </a:prstGeom>
          <a:ln>
            <a:noFill/>
          </a:ln>
          <a:effectLst>
            <a:softEdge rad="112500"/>
          </a:effectLst>
        </p:spPr>
      </p:pic>
    </p:spTree>
    <p:extLst>
      <p:ext uri="{BB962C8B-B14F-4D97-AF65-F5344CB8AC3E}">
        <p14:creationId xmlns:p14="http://schemas.microsoft.com/office/powerpoint/2010/main" val="35772782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3" y="274639"/>
            <a:ext cx="7043737" cy="580768"/>
          </a:xfrm>
        </p:spPr>
        <p:txBody>
          <a:bodyPr/>
          <a:lstStyle/>
          <a:p>
            <a:r>
              <a:rPr lang="en-US" dirty="0" smtClean="0"/>
              <a:t>Boy Talk By Lupe Valdez</a:t>
            </a:r>
            <a:endParaRPr lang="en-US" dirty="0"/>
          </a:p>
        </p:txBody>
      </p:sp>
      <p:sp>
        <p:nvSpPr>
          <p:cNvPr id="4" name="Slide Number Placeholder 3"/>
          <p:cNvSpPr>
            <a:spLocks noGrp="1"/>
          </p:cNvSpPr>
          <p:nvPr>
            <p:ph type="sldNum" sz="quarter" idx="11"/>
          </p:nvPr>
        </p:nvSpPr>
        <p:spPr/>
        <p:txBody>
          <a:bodyPr/>
          <a:lstStyle/>
          <a:p>
            <a:pPr>
              <a:defRPr/>
            </a:pPr>
            <a:fld id="{82C49E95-713E-4976-8495-D3ED4546B1E8}" type="slidenum">
              <a:rPr lang="en-US" smtClean="0"/>
              <a:pPr>
                <a:defRPr/>
              </a:pPr>
              <a:t>9</a:t>
            </a:fld>
            <a:endParaRPr lang="en-US"/>
          </a:p>
        </p:txBody>
      </p:sp>
      <p:pic>
        <p:nvPicPr>
          <p:cNvPr id="8" name="Picture 7"/>
          <p:cNvPicPr>
            <a:picLocks noChangeAspect="1"/>
          </p:cNvPicPr>
          <p:nvPr/>
        </p:nvPicPr>
        <p:blipFill>
          <a:blip r:embed="rId2"/>
          <a:stretch>
            <a:fillRect/>
          </a:stretch>
        </p:blipFill>
        <p:spPr>
          <a:xfrm>
            <a:off x="383458" y="979128"/>
            <a:ext cx="8303341" cy="5038214"/>
          </a:xfrm>
          <a:prstGeom prst="rect">
            <a:avLst/>
          </a:prstGeom>
        </p:spPr>
      </p:pic>
    </p:spTree>
    <p:extLst>
      <p:ext uri="{BB962C8B-B14F-4D97-AF65-F5344CB8AC3E}">
        <p14:creationId xmlns:p14="http://schemas.microsoft.com/office/powerpoint/2010/main" val="282321392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1730</TotalTime>
  <Words>632</Words>
  <Application>Microsoft Office PowerPoint</Application>
  <PresentationFormat>On-screen Show (4:3)</PresentationFormat>
  <Paragraphs>157</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Helvetica</vt:lpstr>
      <vt:lpstr>Lucida Grande</vt:lpstr>
      <vt:lpstr>Times New Roman</vt:lpstr>
      <vt:lpstr>ヒラギノ角ゴ Pro W3</vt:lpstr>
      <vt:lpstr>Office Theme</vt:lpstr>
      <vt:lpstr>PowerPoint Presentation</vt:lpstr>
      <vt:lpstr>2015 Fall Round-up</vt:lpstr>
      <vt:lpstr>PowerPoint Presentation</vt:lpstr>
      <vt:lpstr>PowerPoint Presentation</vt:lpstr>
      <vt:lpstr>PowerPoint Presentation</vt:lpstr>
      <vt:lpstr>Fall Round-up Timeline</vt:lpstr>
      <vt:lpstr>Round-up Time </vt:lpstr>
      <vt:lpstr>Promote Round-up 10 times</vt:lpstr>
      <vt:lpstr>Boy Talk By Lupe Valdez</vt:lpstr>
      <vt:lpstr>Boy Talk</vt:lpstr>
      <vt:lpstr>HOW TO CONDUCT THE BOY TALK </vt:lpstr>
      <vt:lpstr>Best Practices for Boy Talks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the best practices to grow Scouting.  No shortcuts!</vt:lpstr>
    </vt:vector>
  </TitlesOfParts>
  <Company>Boy Scouts of America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Alyssa Carrizales</cp:lastModifiedBy>
  <cp:revision>145</cp:revision>
  <cp:lastPrinted>2014-06-25T19:45:32Z</cp:lastPrinted>
  <dcterms:created xsi:type="dcterms:W3CDTF">2011-01-11T15:53:32Z</dcterms:created>
  <dcterms:modified xsi:type="dcterms:W3CDTF">2015-07-22T19:41:45Z</dcterms:modified>
</cp:coreProperties>
</file>